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27"/>
  </p:notesMasterIdLst>
  <p:sldIdLst>
    <p:sldId id="527" r:id="rId4"/>
    <p:sldId id="526" r:id="rId5"/>
    <p:sldId id="335" r:id="rId6"/>
    <p:sldId id="336" r:id="rId7"/>
    <p:sldId id="480" r:id="rId8"/>
    <p:sldId id="315" r:id="rId9"/>
    <p:sldId id="316" r:id="rId10"/>
    <p:sldId id="308" r:id="rId11"/>
    <p:sldId id="309" r:id="rId12"/>
    <p:sldId id="322" r:id="rId13"/>
    <p:sldId id="323" r:id="rId14"/>
    <p:sldId id="320" r:id="rId15"/>
    <p:sldId id="321" r:id="rId16"/>
    <p:sldId id="328" r:id="rId17"/>
    <p:sldId id="327" r:id="rId18"/>
    <p:sldId id="482" r:id="rId19"/>
    <p:sldId id="329" r:id="rId20"/>
    <p:sldId id="330" r:id="rId21"/>
    <p:sldId id="573" r:id="rId22"/>
    <p:sldId id="574" r:id="rId23"/>
    <p:sldId id="331" r:id="rId24"/>
    <p:sldId id="332" r:id="rId25"/>
    <p:sldId id="339" r:id="rId26"/>
    <p:sldId id="340" r:id="rId28"/>
    <p:sldId id="259" r:id="rId29"/>
    <p:sldId id="338" r:id="rId30"/>
    <p:sldId id="337" r:id="rId31"/>
    <p:sldId id="304" r:id="rId32"/>
    <p:sldId id="344" r:id="rId33"/>
    <p:sldId id="343" r:id="rId34"/>
    <p:sldId id="334" r:id="rId35"/>
    <p:sldId id="341" r:id="rId36"/>
    <p:sldId id="423" r:id="rId37"/>
    <p:sldId id="569" r:id="rId38"/>
    <p:sldId id="570" r:id="rId39"/>
    <p:sldId id="428" r:id="rId40"/>
    <p:sldId id="483" r:id="rId4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2369"/>
    <a:srgbClr val="0DCF2D"/>
    <a:srgbClr val="6565B9"/>
    <a:srgbClr val="B6C9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/>
    <p:restoredTop sz="91201"/>
  </p:normalViewPr>
  <p:slideViewPr>
    <p:cSldViewPr showGuides="1">
      <p:cViewPr>
        <p:scale>
          <a:sx n="75" d="100"/>
          <a:sy n="75" d="100"/>
        </p:scale>
        <p:origin x="-714" y="-72"/>
      </p:cViewPr>
      <p:guideLst>
        <p:guide orient="horz" pos="2184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696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宋体" panose="02010600030101010101" pitchFamily="2" charset="-122"/>
                <a:ea typeface="等线" pitchFamily="2" charset="-122"/>
                <a:cs typeface="+mn-cs"/>
              </a:rPr>
            </a:fld>
            <a:endParaRPr lang="zh-CN" altLang="en-US" sz="1200" strike="noStrike" noProof="1" dirty="0">
              <a:ea typeface="等线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itchFamily="2" charset="-122"/>
            </a:endParaRPr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ea typeface="等线" pitchFamily="2" charset="-122"/>
              </a:rPr>
            </a:fld>
            <a:endParaRPr lang="zh-CN" altLang="en-US" sz="1200" dirty="0"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itchFamily="2" charset="-122"/>
            </a:endParaRPr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ea typeface="等线" pitchFamily="2" charset="-122"/>
              </a:rPr>
            </a:fld>
            <a:endParaRPr lang="zh-CN" altLang="en-US" sz="1200" dirty="0"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>
              <a:ea typeface="等线" pitchFamily="2" charset="-122"/>
            </a:endParaRPr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宋体" panose="02010600030101010101" pitchFamily="2" charset="-122"/>
                <a:ea typeface="等线" pitchFamily="2" charset="-122"/>
              </a:rPr>
            </a:fld>
            <a:endParaRPr lang="zh-CN" altLang="en-US" sz="1200" dirty="0">
              <a:latin typeface="宋体" panose="02010600030101010101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5"/>
          <p:cNvGrpSpPr/>
          <p:nvPr/>
        </p:nvGrpSpPr>
        <p:grpSpPr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29" name="Freeform 16"/>
            <p:cNvSpPr>
              <a:spLocks noChangeArrowheads="1"/>
            </p:cNvSpPr>
            <p:nvPr/>
          </p:nvSpPr>
          <p:spPr bwMode="auto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17"/>
            <p:cNvSpPr>
              <a:spLocks noChangeArrowheads="1"/>
            </p:cNvSpPr>
            <p:nvPr/>
          </p:nvSpPr>
          <p:spPr bwMode="auto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18"/>
            <p:cNvSpPr>
              <a:spLocks noChangeArrowheads="1"/>
            </p:cNvSpPr>
            <p:nvPr/>
          </p:nvSpPr>
          <p:spPr bwMode="auto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0"/>
            <p:cNvSpPr>
              <a:spLocks noChangeArrowheads="1"/>
            </p:cNvSpPr>
            <p:nvPr/>
          </p:nvSpPr>
          <p:spPr bwMode="auto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1"/>
            <p:cNvSpPr>
              <a:spLocks noChangeArrowheads="1"/>
            </p:cNvSpPr>
            <p:nvPr/>
          </p:nvSpPr>
          <p:spPr bwMode="auto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22"/>
            <p:cNvSpPr>
              <a:spLocks noChangeArrowheads="1"/>
            </p:cNvSpPr>
            <p:nvPr/>
          </p:nvSpPr>
          <p:spPr bwMode="auto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23"/>
            <p:cNvSpPr>
              <a:spLocks noChangeArrowheads="1"/>
            </p:cNvSpPr>
            <p:nvPr/>
          </p:nvSpPr>
          <p:spPr bwMode="auto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24"/>
            <p:cNvSpPr>
              <a:spLocks noChangeArrowheads="1"/>
            </p:cNvSpPr>
            <p:nvPr/>
          </p:nvSpPr>
          <p:spPr bwMode="auto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25"/>
            <p:cNvSpPr>
              <a:spLocks noChangeArrowheads="1"/>
            </p:cNvSpPr>
            <p:nvPr/>
          </p:nvSpPr>
          <p:spPr bwMode="auto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26"/>
            <p:cNvSpPr>
              <a:spLocks noChangeArrowheads="1"/>
            </p:cNvSpPr>
            <p:nvPr/>
          </p:nvSpPr>
          <p:spPr bwMode="auto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27"/>
            <p:cNvSpPr>
              <a:spLocks noChangeArrowheads="1"/>
            </p:cNvSpPr>
            <p:nvPr/>
          </p:nvSpPr>
          <p:spPr bwMode="auto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28"/>
            <p:cNvSpPr>
              <a:spLocks noChangeArrowheads="1"/>
            </p:cNvSpPr>
            <p:nvPr/>
          </p:nvSpPr>
          <p:spPr bwMode="auto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29"/>
            <p:cNvSpPr>
              <a:spLocks noChangeArrowheads="1"/>
            </p:cNvSpPr>
            <p:nvPr/>
          </p:nvSpPr>
          <p:spPr bwMode="auto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30"/>
            <p:cNvSpPr>
              <a:spLocks noChangeArrowheads="1"/>
            </p:cNvSpPr>
            <p:nvPr/>
          </p:nvSpPr>
          <p:spPr bwMode="auto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31"/>
            <p:cNvSpPr>
              <a:spLocks noChangeArrowheads="1"/>
            </p:cNvSpPr>
            <p:nvPr/>
          </p:nvSpPr>
          <p:spPr bwMode="auto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2"/>
            <p:cNvSpPr>
              <a:spLocks noChangeArrowheads="1"/>
            </p:cNvSpPr>
            <p:nvPr/>
          </p:nvSpPr>
          <p:spPr bwMode="auto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33"/>
            <p:cNvSpPr>
              <a:spLocks noChangeArrowheads="1"/>
            </p:cNvSpPr>
            <p:nvPr/>
          </p:nvSpPr>
          <p:spPr bwMode="auto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34"/>
            <p:cNvSpPr>
              <a:spLocks noChangeArrowheads="1"/>
            </p:cNvSpPr>
            <p:nvPr/>
          </p:nvSpPr>
          <p:spPr bwMode="auto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5"/>
            <p:cNvSpPr>
              <a:spLocks noChangeArrowheads="1"/>
            </p:cNvSpPr>
            <p:nvPr/>
          </p:nvSpPr>
          <p:spPr bwMode="auto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36"/>
            <p:cNvSpPr>
              <a:spLocks noChangeArrowheads="1"/>
            </p:cNvSpPr>
            <p:nvPr/>
          </p:nvSpPr>
          <p:spPr bwMode="auto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37"/>
            <p:cNvSpPr>
              <a:spLocks noChangeArrowheads="1"/>
            </p:cNvSpPr>
            <p:nvPr/>
          </p:nvSpPr>
          <p:spPr bwMode="auto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>
              <a:spLocks noChangeArrowheads="1"/>
            </p:cNvSpPr>
            <p:nvPr/>
          </p:nvSpPr>
          <p:spPr bwMode="auto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39"/>
            <p:cNvSpPr>
              <a:spLocks noChangeArrowheads="1"/>
            </p:cNvSpPr>
            <p:nvPr/>
          </p:nvSpPr>
          <p:spPr bwMode="auto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40"/>
            <p:cNvSpPr>
              <a:spLocks noChangeArrowheads="1"/>
            </p:cNvSpPr>
            <p:nvPr/>
          </p:nvSpPr>
          <p:spPr bwMode="auto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41"/>
            <p:cNvSpPr>
              <a:spLocks noChangeArrowheads="1"/>
            </p:cNvSpPr>
            <p:nvPr/>
          </p:nvSpPr>
          <p:spPr bwMode="auto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42"/>
            <p:cNvSpPr>
              <a:spLocks noChangeArrowheads="1"/>
            </p:cNvSpPr>
            <p:nvPr/>
          </p:nvSpPr>
          <p:spPr bwMode="auto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43"/>
            <p:cNvSpPr>
              <a:spLocks noChangeArrowheads="1"/>
            </p:cNvSpPr>
            <p:nvPr/>
          </p:nvSpPr>
          <p:spPr bwMode="auto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44"/>
            <p:cNvSpPr>
              <a:spLocks noChangeArrowheads="1"/>
            </p:cNvSpPr>
            <p:nvPr/>
          </p:nvSpPr>
          <p:spPr bwMode="auto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45"/>
            <p:cNvSpPr>
              <a:spLocks noChangeArrowheads="1"/>
            </p:cNvSpPr>
            <p:nvPr/>
          </p:nvSpPr>
          <p:spPr bwMode="auto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46"/>
            <p:cNvSpPr>
              <a:spLocks noChangeArrowheads="1"/>
            </p:cNvSpPr>
            <p:nvPr/>
          </p:nvSpPr>
          <p:spPr bwMode="auto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47"/>
            <p:cNvSpPr>
              <a:spLocks noChangeArrowheads="1"/>
            </p:cNvSpPr>
            <p:nvPr/>
          </p:nvSpPr>
          <p:spPr bwMode="auto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48"/>
            <p:cNvSpPr>
              <a:spLocks noChangeArrowheads="1"/>
            </p:cNvSpPr>
            <p:nvPr/>
          </p:nvSpPr>
          <p:spPr bwMode="auto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9"/>
            <p:cNvSpPr>
              <a:spLocks noChangeArrowheads="1"/>
            </p:cNvSpPr>
            <p:nvPr/>
          </p:nvSpPr>
          <p:spPr bwMode="auto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50"/>
            <p:cNvSpPr>
              <a:spLocks noChangeArrowheads="1"/>
            </p:cNvSpPr>
            <p:nvPr/>
          </p:nvSpPr>
          <p:spPr bwMode="auto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1"/>
            <p:cNvSpPr>
              <a:spLocks noChangeArrowheads="1"/>
            </p:cNvSpPr>
            <p:nvPr/>
          </p:nvSpPr>
          <p:spPr bwMode="auto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52"/>
            <p:cNvSpPr>
              <a:spLocks noChangeArrowheads="1"/>
            </p:cNvSpPr>
            <p:nvPr/>
          </p:nvSpPr>
          <p:spPr bwMode="auto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53"/>
            <p:cNvSpPr>
              <a:spLocks noChangeArrowheads="1"/>
            </p:cNvSpPr>
            <p:nvPr/>
          </p:nvSpPr>
          <p:spPr bwMode="auto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4"/>
            <p:cNvSpPr>
              <a:spLocks noChangeArrowheads="1"/>
            </p:cNvSpPr>
            <p:nvPr/>
          </p:nvSpPr>
          <p:spPr bwMode="auto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5"/>
            <p:cNvSpPr>
              <a:spLocks noChangeArrowheads="1"/>
            </p:cNvSpPr>
            <p:nvPr/>
          </p:nvSpPr>
          <p:spPr bwMode="auto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6"/>
            <p:cNvSpPr>
              <a:spLocks noChangeArrowheads="1"/>
            </p:cNvSpPr>
            <p:nvPr/>
          </p:nvSpPr>
          <p:spPr bwMode="auto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57"/>
            <p:cNvSpPr>
              <a:spLocks noChangeArrowheads="1"/>
            </p:cNvSpPr>
            <p:nvPr/>
          </p:nvSpPr>
          <p:spPr bwMode="auto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58"/>
            <p:cNvSpPr>
              <a:spLocks noChangeArrowheads="1"/>
            </p:cNvSpPr>
            <p:nvPr/>
          </p:nvSpPr>
          <p:spPr bwMode="auto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59"/>
            <p:cNvSpPr>
              <a:spLocks noChangeArrowheads="1"/>
            </p:cNvSpPr>
            <p:nvPr/>
          </p:nvSpPr>
          <p:spPr bwMode="auto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0"/>
            <p:cNvSpPr>
              <a:spLocks noChangeArrowheads="1"/>
            </p:cNvSpPr>
            <p:nvPr/>
          </p:nvSpPr>
          <p:spPr bwMode="auto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61"/>
            <p:cNvSpPr>
              <a:spLocks noChangeArrowheads="1"/>
            </p:cNvSpPr>
            <p:nvPr/>
          </p:nvSpPr>
          <p:spPr bwMode="auto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62"/>
            <p:cNvSpPr>
              <a:spLocks noChangeArrowheads="1"/>
            </p:cNvSpPr>
            <p:nvPr/>
          </p:nvSpPr>
          <p:spPr bwMode="auto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3"/>
            <p:cNvSpPr>
              <a:spLocks noChangeArrowheads="1"/>
            </p:cNvSpPr>
            <p:nvPr/>
          </p:nvSpPr>
          <p:spPr bwMode="auto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64"/>
            <p:cNvSpPr>
              <a:spLocks noChangeArrowheads="1"/>
            </p:cNvSpPr>
            <p:nvPr/>
          </p:nvSpPr>
          <p:spPr bwMode="auto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65"/>
            <p:cNvSpPr>
              <a:spLocks noChangeArrowheads="1"/>
            </p:cNvSpPr>
            <p:nvPr/>
          </p:nvSpPr>
          <p:spPr bwMode="auto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66"/>
            <p:cNvSpPr>
              <a:spLocks noChangeArrowheads="1"/>
            </p:cNvSpPr>
            <p:nvPr/>
          </p:nvSpPr>
          <p:spPr bwMode="auto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67"/>
            <p:cNvSpPr>
              <a:spLocks noChangeArrowheads="1"/>
            </p:cNvSpPr>
            <p:nvPr/>
          </p:nvSpPr>
          <p:spPr bwMode="auto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68"/>
            <p:cNvSpPr>
              <a:spLocks noChangeArrowheads="1"/>
            </p:cNvSpPr>
            <p:nvPr/>
          </p:nvSpPr>
          <p:spPr bwMode="auto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69"/>
            <p:cNvSpPr>
              <a:spLocks noChangeArrowheads="1"/>
            </p:cNvSpPr>
            <p:nvPr/>
          </p:nvSpPr>
          <p:spPr bwMode="auto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70"/>
            <p:cNvSpPr>
              <a:spLocks noChangeArrowheads="1"/>
            </p:cNvSpPr>
            <p:nvPr/>
          </p:nvSpPr>
          <p:spPr bwMode="auto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71"/>
            <p:cNvSpPr>
              <a:spLocks noChangeArrowheads="1"/>
            </p:cNvSpPr>
            <p:nvPr/>
          </p:nvSpPr>
          <p:spPr bwMode="auto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72"/>
            <p:cNvSpPr>
              <a:spLocks noChangeArrowheads="1"/>
            </p:cNvSpPr>
            <p:nvPr/>
          </p:nvSpPr>
          <p:spPr bwMode="auto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73"/>
            <p:cNvSpPr>
              <a:spLocks noChangeArrowheads="1"/>
            </p:cNvSpPr>
            <p:nvPr/>
          </p:nvSpPr>
          <p:spPr bwMode="auto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74"/>
            <p:cNvSpPr>
              <a:spLocks noChangeArrowheads="1"/>
            </p:cNvSpPr>
            <p:nvPr/>
          </p:nvSpPr>
          <p:spPr bwMode="auto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5"/>
            <p:cNvSpPr>
              <a:spLocks noChangeArrowheads="1"/>
            </p:cNvSpPr>
            <p:nvPr/>
          </p:nvSpPr>
          <p:spPr bwMode="auto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6"/>
            <p:cNvSpPr>
              <a:spLocks noChangeArrowheads="1"/>
            </p:cNvSpPr>
            <p:nvPr/>
          </p:nvSpPr>
          <p:spPr bwMode="auto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77"/>
            <p:cNvSpPr>
              <a:spLocks noChangeArrowheads="1"/>
            </p:cNvSpPr>
            <p:nvPr/>
          </p:nvSpPr>
          <p:spPr bwMode="auto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78"/>
            <p:cNvSpPr>
              <a:spLocks noChangeArrowheads="1"/>
            </p:cNvSpPr>
            <p:nvPr/>
          </p:nvSpPr>
          <p:spPr bwMode="auto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79"/>
            <p:cNvSpPr>
              <a:spLocks noChangeArrowheads="1"/>
            </p:cNvSpPr>
            <p:nvPr/>
          </p:nvSpPr>
          <p:spPr bwMode="auto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80"/>
            <p:cNvSpPr>
              <a:spLocks noChangeArrowheads="1"/>
            </p:cNvSpPr>
            <p:nvPr/>
          </p:nvSpPr>
          <p:spPr bwMode="auto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81"/>
            <p:cNvSpPr>
              <a:spLocks noChangeArrowheads="1"/>
            </p:cNvSpPr>
            <p:nvPr/>
          </p:nvSpPr>
          <p:spPr bwMode="auto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82"/>
            <p:cNvSpPr>
              <a:spLocks noChangeArrowheads="1"/>
            </p:cNvSpPr>
            <p:nvPr/>
          </p:nvSpPr>
          <p:spPr bwMode="auto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83"/>
            <p:cNvSpPr>
              <a:spLocks noChangeArrowheads="1"/>
            </p:cNvSpPr>
            <p:nvPr/>
          </p:nvSpPr>
          <p:spPr bwMode="auto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84"/>
            <p:cNvSpPr>
              <a:spLocks noChangeArrowheads="1"/>
            </p:cNvSpPr>
            <p:nvPr/>
          </p:nvSpPr>
          <p:spPr bwMode="auto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85"/>
            <p:cNvSpPr>
              <a:spLocks noChangeArrowheads="1"/>
            </p:cNvSpPr>
            <p:nvPr/>
          </p:nvSpPr>
          <p:spPr bwMode="auto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Freeform 86"/>
            <p:cNvSpPr>
              <a:spLocks noChangeArrowheads="1"/>
            </p:cNvSpPr>
            <p:nvPr/>
          </p:nvSpPr>
          <p:spPr bwMode="auto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87"/>
            <p:cNvSpPr>
              <a:spLocks noChangeArrowheads="1"/>
            </p:cNvSpPr>
            <p:nvPr/>
          </p:nvSpPr>
          <p:spPr bwMode="auto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8"/>
            <p:cNvSpPr>
              <a:spLocks noChangeArrowheads="1"/>
            </p:cNvSpPr>
            <p:nvPr/>
          </p:nvSpPr>
          <p:spPr bwMode="auto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9"/>
            <p:cNvSpPr>
              <a:spLocks noChangeArrowheads="1"/>
            </p:cNvSpPr>
            <p:nvPr/>
          </p:nvSpPr>
          <p:spPr bwMode="auto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90"/>
            <p:cNvSpPr>
              <a:spLocks noChangeArrowheads="1"/>
            </p:cNvSpPr>
            <p:nvPr/>
          </p:nvSpPr>
          <p:spPr bwMode="auto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91"/>
            <p:cNvSpPr>
              <a:spLocks noChangeArrowheads="1"/>
            </p:cNvSpPr>
            <p:nvPr/>
          </p:nvSpPr>
          <p:spPr bwMode="auto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92"/>
            <p:cNvSpPr>
              <a:spLocks noChangeArrowheads="1"/>
            </p:cNvSpPr>
            <p:nvPr/>
          </p:nvSpPr>
          <p:spPr bwMode="auto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93"/>
            <p:cNvSpPr>
              <a:spLocks noChangeArrowheads="1"/>
            </p:cNvSpPr>
            <p:nvPr/>
          </p:nvSpPr>
          <p:spPr bwMode="auto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94"/>
            <p:cNvSpPr>
              <a:spLocks noChangeArrowheads="1"/>
            </p:cNvSpPr>
            <p:nvPr/>
          </p:nvSpPr>
          <p:spPr bwMode="auto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95"/>
            <p:cNvSpPr>
              <a:spLocks noChangeArrowheads="1"/>
            </p:cNvSpPr>
            <p:nvPr/>
          </p:nvSpPr>
          <p:spPr bwMode="auto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96"/>
            <p:cNvSpPr>
              <a:spLocks noChangeArrowheads="1"/>
            </p:cNvSpPr>
            <p:nvPr/>
          </p:nvSpPr>
          <p:spPr bwMode="auto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7"/>
            <p:cNvSpPr>
              <a:spLocks noChangeArrowheads="1"/>
            </p:cNvSpPr>
            <p:nvPr/>
          </p:nvSpPr>
          <p:spPr bwMode="auto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8"/>
            <p:cNvSpPr>
              <a:spLocks noChangeArrowheads="1"/>
            </p:cNvSpPr>
            <p:nvPr/>
          </p:nvSpPr>
          <p:spPr bwMode="auto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9"/>
            <p:cNvSpPr>
              <a:spLocks noChangeArrowheads="1"/>
            </p:cNvSpPr>
            <p:nvPr/>
          </p:nvSpPr>
          <p:spPr bwMode="auto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100"/>
            <p:cNvSpPr>
              <a:spLocks noChangeArrowheads="1"/>
            </p:cNvSpPr>
            <p:nvPr/>
          </p:nvSpPr>
          <p:spPr bwMode="auto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101"/>
            <p:cNvSpPr>
              <a:spLocks noChangeArrowheads="1"/>
            </p:cNvSpPr>
            <p:nvPr/>
          </p:nvSpPr>
          <p:spPr bwMode="auto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102"/>
            <p:cNvSpPr>
              <a:spLocks noChangeArrowheads="1"/>
            </p:cNvSpPr>
            <p:nvPr/>
          </p:nvSpPr>
          <p:spPr bwMode="auto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103"/>
            <p:cNvSpPr>
              <a:spLocks noChangeArrowheads="1"/>
            </p:cNvSpPr>
            <p:nvPr/>
          </p:nvSpPr>
          <p:spPr bwMode="auto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104"/>
            <p:cNvSpPr>
              <a:spLocks noChangeArrowheads="1"/>
            </p:cNvSpPr>
            <p:nvPr/>
          </p:nvSpPr>
          <p:spPr bwMode="auto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105"/>
            <p:cNvSpPr>
              <a:spLocks noChangeArrowheads="1"/>
            </p:cNvSpPr>
            <p:nvPr/>
          </p:nvSpPr>
          <p:spPr bwMode="auto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106"/>
            <p:cNvSpPr>
              <a:spLocks noChangeArrowheads="1"/>
            </p:cNvSpPr>
            <p:nvPr/>
          </p:nvSpPr>
          <p:spPr bwMode="auto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7"/>
            <p:cNvSpPr>
              <a:spLocks noChangeArrowheads="1"/>
            </p:cNvSpPr>
            <p:nvPr/>
          </p:nvSpPr>
          <p:spPr bwMode="auto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8"/>
            <p:cNvSpPr>
              <a:spLocks noChangeArrowheads="1"/>
            </p:cNvSpPr>
            <p:nvPr/>
          </p:nvSpPr>
          <p:spPr bwMode="auto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9"/>
            <p:cNvSpPr>
              <a:spLocks noChangeArrowheads="1"/>
            </p:cNvSpPr>
            <p:nvPr/>
          </p:nvSpPr>
          <p:spPr bwMode="auto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10"/>
            <p:cNvSpPr>
              <a:spLocks noChangeArrowheads="1"/>
            </p:cNvSpPr>
            <p:nvPr/>
          </p:nvSpPr>
          <p:spPr bwMode="auto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11"/>
            <p:cNvSpPr>
              <a:spLocks noChangeArrowheads="1"/>
            </p:cNvSpPr>
            <p:nvPr/>
          </p:nvSpPr>
          <p:spPr bwMode="auto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12"/>
            <p:cNvSpPr>
              <a:spLocks noChangeArrowheads="1"/>
            </p:cNvSpPr>
            <p:nvPr/>
          </p:nvSpPr>
          <p:spPr bwMode="auto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13"/>
            <p:cNvSpPr>
              <a:spLocks noChangeArrowheads="1"/>
            </p:cNvSpPr>
            <p:nvPr/>
          </p:nvSpPr>
          <p:spPr bwMode="auto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14"/>
            <p:cNvSpPr>
              <a:spLocks noChangeArrowheads="1"/>
            </p:cNvSpPr>
            <p:nvPr/>
          </p:nvSpPr>
          <p:spPr bwMode="auto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15"/>
            <p:cNvSpPr>
              <a:spLocks noChangeArrowheads="1"/>
            </p:cNvSpPr>
            <p:nvPr/>
          </p:nvSpPr>
          <p:spPr bwMode="auto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16"/>
            <p:cNvSpPr>
              <a:spLocks noChangeArrowheads="1"/>
            </p:cNvSpPr>
            <p:nvPr/>
          </p:nvSpPr>
          <p:spPr bwMode="auto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7"/>
            <p:cNvSpPr>
              <a:spLocks noChangeArrowheads="1"/>
            </p:cNvSpPr>
            <p:nvPr/>
          </p:nvSpPr>
          <p:spPr bwMode="auto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8"/>
            <p:cNvSpPr>
              <a:spLocks noChangeArrowheads="1"/>
            </p:cNvSpPr>
            <p:nvPr/>
          </p:nvSpPr>
          <p:spPr bwMode="auto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9"/>
            <p:cNvSpPr>
              <a:spLocks noChangeArrowheads="1"/>
            </p:cNvSpPr>
            <p:nvPr/>
          </p:nvSpPr>
          <p:spPr bwMode="auto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20"/>
            <p:cNvSpPr>
              <a:spLocks noChangeArrowheads="1"/>
            </p:cNvSpPr>
            <p:nvPr/>
          </p:nvSpPr>
          <p:spPr bwMode="auto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21"/>
            <p:cNvSpPr>
              <a:spLocks noChangeArrowheads="1"/>
            </p:cNvSpPr>
            <p:nvPr/>
          </p:nvSpPr>
          <p:spPr bwMode="auto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22"/>
            <p:cNvSpPr>
              <a:spLocks noChangeArrowheads="1"/>
            </p:cNvSpPr>
            <p:nvPr/>
          </p:nvSpPr>
          <p:spPr bwMode="auto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23"/>
            <p:cNvSpPr>
              <a:spLocks noChangeArrowheads="1"/>
            </p:cNvSpPr>
            <p:nvPr/>
          </p:nvSpPr>
          <p:spPr bwMode="auto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7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" name="Picture 7" descr="artplus_nature_naturalcity42_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2" descr="artplus_nature_naturalcity42_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0" descr="artplus_nature_naturalcity42_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95600"/>
            <a:ext cx="1112838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3" descr="artplus_nature_naturalcity42_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LOGO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2" name="Picture 9" descr="artplus_nature_naturalcity42_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8" descr="artplus_nature_naturalcity42_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1" descr="artplus_nature_naturalcity42_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8" descr="a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59900" y="95250"/>
            <a:ext cx="18034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9" descr="b_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04450" y="1968500"/>
            <a:ext cx="107950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title style</a:t>
            </a:r>
            <a:endParaRPr lang="en-US" altLang="zh-CN" strike="noStrike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subtitle style</a:t>
            </a:r>
            <a:endParaRPr lang="en-US" altLang="zh-CN" strike="noStrike" noProof="0" smtClean="0"/>
          </a:p>
        </p:txBody>
      </p:sp>
      <p:sp>
        <p:nvSpPr>
          <p:cNvPr id="13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5600" y="6477000"/>
            <a:ext cx="22860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770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ctr" eaLnBrk="1" fontAlgn="base" hangingPunct="1"/>
            <a:fld id="{9A0DB2DC-4C9A-4742-B13C-FB6460FD3503}" type="slidenum">
              <a:rPr lang="en-US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showMasterPhAnim="0" showMasterSp="0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1"/>
          <p:cNvPicPr>
            <a:picLocks noChangeAspect="1"/>
          </p:cNvPicPr>
          <p:nvPr/>
        </p:nvPicPr>
        <p:blipFill>
          <a:blip r:embed="rId2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4" name="Picture 9" descr="artplus_nature_naturalcity42_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0" descr="artplus_nature_naturalcity42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1" descr="artplus_nature_naturalcity42_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2" descr="artplus_nature_naturalcity42_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3" descr="artplus_nature_naturalcity42_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4" descr="artplus_nature_naturalcity42_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5" descr="artplus_nature_naturalcity42_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a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b_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9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5"/>
          <p:cNvGrpSpPr/>
          <p:nvPr/>
        </p:nvGrpSpPr>
        <p:grpSpPr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29" name="Freeform 16"/>
            <p:cNvSpPr>
              <a:spLocks noChangeArrowheads="1"/>
            </p:cNvSpPr>
            <p:nvPr/>
          </p:nvSpPr>
          <p:spPr bwMode="auto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17"/>
            <p:cNvSpPr>
              <a:spLocks noChangeArrowheads="1"/>
            </p:cNvSpPr>
            <p:nvPr/>
          </p:nvSpPr>
          <p:spPr bwMode="auto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18"/>
            <p:cNvSpPr>
              <a:spLocks noChangeArrowheads="1"/>
            </p:cNvSpPr>
            <p:nvPr/>
          </p:nvSpPr>
          <p:spPr bwMode="auto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0"/>
            <p:cNvSpPr>
              <a:spLocks noChangeArrowheads="1"/>
            </p:cNvSpPr>
            <p:nvPr/>
          </p:nvSpPr>
          <p:spPr bwMode="auto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1"/>
            <p:cNvSpPr>
              <a:spLocks noChangeArrowheads="1"/>
            </p:cNvSpPr>
            <p:nvPr/>
          </p:nvSpPr>
          <p:spPr bwMode="auto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22"/>
            <p:cNvSpPr>
              <a:spLocks noChangeArrowheads="1"/>
            </p:cNvSpPr>
            <p:nvPr/>
          </p:nvSpPr>
          <p:spPr bwMode="auto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23"/>
            <p:cNvSpPr>
              <a:spLocks noChangeArrowheads="1"/>
            </p:cNvSpPr>
            <p:nvPr/>
          </p:nvSpPr>
          <p:spPr bwMode="auto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24"/>
            <p:cNvSpPr>
              <a:spLocks noChangeArrowheads="1"/>
            </p:cNvSpPr>
            <p:nvPr/>
          </p:nvSpPr>
          <p:spPr bwMode="auto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25"/>
            <p:cNvSpPr>
              <a:spLocks noChangeArrowheads="1"/>
            </p:cNvSpPr>
            <p:nvPr/>
          </p:nvSpPr>
          <p:spPr bwMode="auto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26"/>
            <p:cNvSpPr>
              <a:spLocks noChangeArrowheads="1"/>
            </p:cNvSpPr>
            <p:nvPr/>
          </p:nvSpPr>
          <p:spPr bwMode="auto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27"/>
            <p:cNvSpPr>
              <a:spLocks noChangeArrowheads="1"/>
            </p:cNvSpPr>
            <p:nvPr/>
          </p:nvSpPr>
          <p:spPr bwMode="auto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28"/>
            <p:cNvSpPr>
              <a:spLocks noChangeArrowheads="1"/>
            </p:cNvSpPr>
            <p:nvPr/>
          </p:nvSpPr>
          <p:spPr bwMode="auto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29"/>
            <p:cNvSpPr>
              <a:spLocks noChangeArrowheads="1"/>
            </p:cNvSpPr>
            <p:nvPr/>
          </p:nvSpPr>
          <p:spPr bwMode="auto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30"/>
            <p:cNvSpPr>
              <a:spLocks noChangeArrowheads="1"/>
            </p:cNvSpPr>
            <p:nvPr/>
          </p:nvSpPr>
          <p:spPr bwMode="auto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31"/>
            <p:cNvSpPr>
              <a:spLocks noChangeArrowheads="1"/>
            </p:cNvSpPr>
            <p:nvPr/>
          </p:nvSpPr>
          <p:spPr bwMode="auto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2"/>
            <p:cNvSpPr>
              <a:spLocks noChangeArrowheads="1"/>
            </p:cNvSpPr>
            <p:nvPr/>
          </p:nvSpPr>
          <p:spPr bwMode="auto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33"/>
            <p:cNvSpPr>
              <a:spLocks noChangeArrowheads="1"/>
            </p:cNvSpPr>
            <p:nvPr/>
          </p:nvSpPr>
          <p:spPr bwMode="auto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34"/>
            <p:cNvSpPr>
              <a:spLocks noChangeArrowheads="1"/>
            </p:cNvSpPr>
            <p:nvPr/>
          </p:nvSpPr>
          <p:spPr bwMode="auto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5"/>
            <p:cNvSpPr>
              <a:spLocks noChangeArrowheads="1"/>
            </p:cNvSpPr>
            <p:nvPr/>
          </p:nvSpPr>
          <p:spPr bwMode="auto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36"/>
            <p:cNvSpPr>
              <a:spLocks noChangeArrowheads="1"/>
            </p:cNvSpPr>
            <p:nvPr/>
          </p:nvSpPr>
          <p:spPr bwMode="auto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37"/>
            <p:cNvSpPr>
              <a:spLocks noChangeArrowheads="1"/>
            </p:cNvSpPr>
            <p:nvPr/>
          </p:nvSpPr>
          <p:spPr bwMode="auto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>
              <a:spLocks noChangeArrowheads="1"/>
            </p:cNvSpPr>
            <p:nvPr/>
          </p:nvSpPr>
          <p:spPr bwMode="auto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39"/>
            <p:cNvSpPr>
              <a:spLocks noChangeArrowheads="1"/>
            </p:cNvSpPr>
            <p:nvPr/>
          </p:nvSpPr>
          <p:spPr bwMode="auto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40"/>
            <p:cNvSpPr>
              <a:spLocks noChangeArrowheads="1"/>
            </p:cNvSpPr>
            <p:nvPr/>
          </p:nvSpPr>
          <p:spPr bwMode="auto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41"/>
            <p:cNvSpPr>
              <a:spLocks noChangeArrowheads="1"/>
            </p:cNvSpPr>
            <p:nvPr/>
          </p:nvSpPr>
          <p:spPr bwMode="auto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42"/>
            <p:cNvSpPr>
              <a:spLocks noChangeArrowheads="1"/>
            </p:cNvSpPr>
            <p:nvPr/>
          </p:nvSpPr>
          <p:spPr bwMode="auto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43"/>
            <p:cNvSpPr>
              <a:spLocks noChangeArrowheads="1"/>
            </p:cNvSpPr>
            <p:nvPr/>
          </p:nvSpPr>
          <p:spPr bwMode="auto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44"/>
            <p:cNvSpPr>
              <a:spLocks noChangeArrowheads="1"/>
            </p:cNvSpPr>
            <p:nvPr/>
          </p:nvSpPr>
          <p:spPr bwMode="auto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45"/>
            <p:cNvSpPr>
              <a:spLocks noChangeArrowheads="1"/>
            </p:cNvSpPr>
            <p:nvPr/>
          </p:nvSpPr>
          <p:spPr bwMode="auto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46"/>
            <p:cNvSpPr>
              <a:spLocks noChangeArrowheads="1"/>
            </p:cNvSpPr>
            <p:nvPr/>
          </p:nvSpPr>
          <p:spPr bwMode="auto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47"/>
            <p:cNvSpPr>
              <a:spLocks noChangeArrowheads="1"/>
            </p:cNvSpPr>
            <p:nvPr/>
          </p:nvSpPr>
          <p:spPr bwMode="auto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48"/>
            <p:cNvSpPr>
              <a:spLocks noChangeArrowheads="1"/>
            </p:cNvSpPr>
            <p:nvPr/>
          </p:nvSpPr>
          <p:spPr bwMode="auto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9"/>
            <p:cNvSpPr>
              <a:spLocks noChangeArrowheads="1"/>
            </p:cNvSpPr>
            <p:nvPr/>
          </p:nvSpPr>
          <p:spPr bwMode="auto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50"/>
            <p:cNvSpPr>
              <a:spLocks noChangeArrowheads="1"/>
            </p:cNvSpPr>
            <p:nvPr/>
          </p:nvSpPr>
          <p:spPr bwMode="auto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1"/>
            <p:cNvSpPr>
              <a:spLocks noChangeArrowheads="1"/>
            </p:cNvSpPr>
            <p:nvPr/>
          </p:nvSpPr>
          <p:spPr bwMode="auto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52"/>
            <p:cNvSpPr>
              <a:spLocks noChangeArrowheads="1"/>
            </p:cNvSpPr>
            <p:nvPr/>
          </p:nvSpPr>
          <p:spPr bwMode="auto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53"/>
            <p:cNvSpPr>
              <a:spLocks noChangeArrowheads="1"/>
            </p:cNvSpPr>
            <p:nvPr/>
          </p:nvSpPr>
          <p:spPr bwMode="auto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4"/>
            <p:cNvSpPr>
              <a:spLocks noChangeArrowheads="1"/>
            </p:cNvSpPr>
            <p:nvPr/>
          </p:nvSpPr>
          <p:spPr bwMode="auto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5"/>
            <p:cNvSpPr>
              <a:spLocks noChangeArrowheads="1"/>
            </p:cNvSpPr>
            <p:nvPr/>
          </p:nvSpPr>
          <p:spPr bwMode="auto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6"/>
            <p:cNvSpPr>
              <a:spLocks noChangeArrowheads="1"/>
            </p:cNvSpPr>
            <p:nvPr/>
          </p:nvSpPr>
          <p:spPr bwMode="auto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57"/>
            <p:cNvSpPr>
              <a:spLocks noChangeArrowheads="1"/>
            </p:cNvSpPr>
            <p:nvPr/>
          </p:nvSpPr>
          <p:spPr bwMode="auto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58"/>
            <p:cNvSpPr>
              <a:spLocks noChangeArrowheads="1"/>
            </p:cNvSpPr>
            <p:nvPr/>
          </p:nvSpPr>
          <p:spPr bwMode="auto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59"/>
            <p:cNvSpPr>
              <a:spLocks noChangeArrowheads="1"/>
            </p:cNvSpPr>
            <p:nvPr/>
          </p:nvSpPr>
          <p:spPr bwMode="auto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0"/>
            <p:cNvSpPr>
              <a:spLocks noChangeArrowheads="1"/>
            </p:cNvSpPr>
            <p:nvPr/>
          </p:nvSpPr>
          <p:spPr bwMode="auto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61"/>
            <p:cNvSpPr>
              <a:spLocks noChangeArrowheads="1"/>
            </p:cNvSpPr>
            <p:nvPr/>
          </p:nvSpPr>
          <p:spPr bwMode="auto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62"/>
            <p:cNvSpPr>
              <a:spLocks noChangeArrowheads="1"/>
            </p:cNvSpPr>
            <p:nvPr/>
          </p:nvSpPr>
          <p:spPr bwMode="auto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3"/>
            <p:cNvSpPr>
              <a:spLocks noChangeArrowheads="1"/>
            </p:cNvSpPr>
            <p:nvPr/>
          </p:nvSpPr>
          <p:spPr bwMode="auto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64"/>
            <p:cNvSpPr>
              <a:spLocks noChangeArrowheads="1"/>
            </p:cNvSpPr>
            <p:nvPr/>
          </p:nvSpPr>
          <p:spPr bwMode="auto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65"/>
            <p:cNvSpPr>
              <a:spLocks noChangeArrowheads="1"/>
            </p:cNvSpPr>
            <p:nvPr/>
          </p:nvSpPr>
          <p:spPr bwMode="auto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66"/>
            <p:cNvSpPr>
              <a:spLocks noChangeArrowheads="1"/>
            </p:cNvSpPr>
            <p:nvPr/>
          </p:nvSpPr>
          <p:spPr bwMode="auto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67"/>
            <p:cNvSpPr>
              <a:spLocks noChangeArrowheads="1"/>
            </p:cNvSpPr>
            <p:nvPr/>
          </p:nvSpPr>
          <p:spPr bwMode="auto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68"/>
            <p:cNvSpPr>
              <a:spLocks noChangeArrowheads="1"/>
            </p:cNvSpPr>
            <p:nvPr/>
          </p:nvSpPr>
          <p:spPr bwMode="auto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69"/>
            <p:cNvSpPr>
              <a:spLocks noChangeArrowheads="1"/>
            </p:cNvSpPr>
            <p:nvPr/>
          </p:nvSpPr>
          <p:spPr bwMode="auto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70"/>
            <p:cNvSpPr>
              <a:spLocks noChangeArrowheads="1"/>
            </p:cNvSpPr>
            <p:nvPr/>
          </p:nvSpPr>
          <p:spPr bwMode="auto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71"/>
            <p:cNvSpPr>
              <a:spLocks noChangeArrowheads="1"/>
            </p:cNvSpPr>
            <p:nvPr/>
          </p:nvSpPr>
          <p:spPr bwMode="auto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72"/>
            <p:cNvSpPr>
              <a:spLocks noChangeArrowheads="1"/>
            </p:cNvSpPr>
            <p:nvPr/>
          </p:nvSpPr>
          <p:spPr bwMode="auto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73"/>
            <p:cNvSpPr>
              <a:spLocks noChangeArrowheads="1"/>
            </p:cNvSpPr>
            <p:nvPr/>
          </p:nvSpPr>
          <p:spPr bwMode="auto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74"/>
            <p:cNvSpPr>
              <a:spLocks noChangeArrowheads="1"/>
            </p:cNvSpPr>
            <p:nvPr/>
          </p:nvSpPr>
          <p:spPr bwMode="auto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5"/>
            <p:cNvSpPr>
              <a:spLocks noChangeArrowheads="1"/>
            </p:cNvSpPr>
            <p:nvPr/>
          </p:nvSpPr>
          <p:spPr bwMode="auto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6"/>
            <p:cNvSpPr>
              <a:spLocks noChangeArrowheads="1"/>
            </p:cNvSpPr>
            <p:nvPr/>
          </p:nvSpPr>
          <p:spPr bwMode="auto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77"/>
            <p:cNvSpPr>
              <a:spLocks noChangeArrowheads="1"/>
            </p:cNvSpPr>
            <p:nvPr/>
          </p:nvSpPr>
          <p:spPr bwMode="auto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78"/>
            <p:cNvSpPr>
              <a:spLocks noChangeArrowheads="1"/>
            </p:cNvSpPr>
            <p:nvPr/>
          </p:nvSpPr>
          <p:spPr bwMode="auto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79"/>
            <p:cNvSpPr>
              <a:spLocks noChangeArrowheads="1"/>
            </p:cNvSpPr>
            <p:nvPr/>
          </p:nvSpPr>
          <p:spPr bwMode="auto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80"/>
            <p:cNvSpPr>
              <a:spLocks noChangeArrowheads="1"/>
            </p:cNvSpPr>
            <p:nvPr/>
          </p:nvSpPr>
          <p:spPr bwMode="auto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81"/>
            <p:cNvSpPr>
              <a:spLocks noChangeArrowheads="1"/>
            </p:cNvSpPr>
            <p:nvPr/>
          </p:nvSpPr>
          <p:spPr bwMode="auto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82"/>
            <p:cNvSpPr>
              <a:spLocks noChangeArrowheads="1"/>
            </p:cNvSpPr>
            <p:nvPr/>
          </p:nvSpPr>
          <p:spPr bwMode="auto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83"/>
            <p:cNvSpPr>
              <a:spLocks noChangeArrowheads="1"/>
            </p:cNvSpPr>
            <p:nvPr/>
          </p:nvSpPr>
          <p:spPr bwMode="auto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84"/>
            <p:cNvSpPr>
              <a:spLocks noChangeArrowheads="1"/>
            </p:cNvSpPr>
            <p:nvPr/>
          </p:nvSpPr>
          <p:spPr bwMode="auto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85"/>
            <p:cNvSpPr>
              <a:spLocks noChangeArrowheads="1"/>
            </p:cNvSpPr>
            <p:nvPr/>
          </p:nvSpPr>
          <p:spPr bwMode="auto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Freeform 86"/>
            <p:cNvSpPr>
              <a:spLocks noChangeArrowheads="1"/>
            </p:cNvSpPr>
            <p:nvPr/>
          </p:nvSpPr>
          <p:spPr bwMode="auto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87"/>
            <p:cNvSpPr>
              <a:spLocks noChangeArrowheads="1"/>
            </p:cNvSpPr>
            <p:nvPr/>
          </p:nvSpPr>
          <p:spPr bwMode="auto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8"/>
            <p:cNvSpPr>
              <a:spLocks noChangeArrowheads="1"/>
            </p:cNvSpPr>
            <p:nvPr/>
          </p:nvSpPr>
          <p:spPr bwMode="auto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9"/>
            <p:cNvSpPr>
              <a:spLocks noChangeArrowheads="1"/>
            </p:cNvSpPr>
            <p:nvPr/>
          </p:nvSpPr>
          <p:spPr bwMode="auto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90"/>
            <p:cNvSpPr>
              <a:spLocks noChangeArrowheads="1"/>
            </p:cNvSpPr>
            <p:nvPr/>
          </p:nvSpPr>
          <p:spPr bwMode="auto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91"/>
            <p:cNvSpPr>
              <a:spLocks noChangeArrowheads="1"/>
            </p:cNvSpPr>
            <p:nvPr/>
          </p:nvSpPr>
          <p:spPr bwMode="auto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92"/>
            <p:cNvSpPr>
              <a:spLocks noChangeArrowheads="1"/>
            </p:cNvSpPr>
            <p:nvPr/>
          </p:nvSpPr>
          <p:spPr bwMode="auto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93"/>
            <p:cNvSpPr>
              <a:spLocks noChangeArrowheads="1"/>
            </p:cNvSpPr>
            <p:nvPr/>
          </p:nvSpPr>
          <p:spPr bwMode="auto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94"/>
            <p:cNvSpPr>
              <a:spLocks noChangeArrowheads="1"/>
            </p:cNvSpPr>
            <p:nvPr/>
          </p:nvSpPr>
          <p:spPr bwMode="auto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95"/>
            <p:cNvSpPr>
              <a:spLocks noChangeArrowheads="1"/>
            </p:cNvSpPr>
            <p:nvPr/>
          </p:nvSpPr>
          <p:spPr bwMode="auto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96"/>
            <p:cNvSpPr>
              <a:spLocks noChangeArrowheads="1"/>
            </p:cNvSpPr>
            <p:nvPr/>
          </p:nvSpPr>
          <p:spPr bwMode="auto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7"/>
            <p:cNvSpPr>
              <a:spLocks noChangeArrowheads="1"/>
            </p:cNvSpPr>
            <p:nvPr/>
          </p:nvSpPr>
          <p:spPr bwMode="auto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8"/>
            <p:cNvSpPr>
              <a:spLocks noChangeArrowheads="1"/>
            </p:cNvSpPr>
            <p:nvPr/>
          </p:nvSpPr>
          <p:spPr bwMode="auto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9"/>
            <p:cNvSpPr>
              <a:spLocks noChangeArrowheads="1"/>
            </p:cNvSpPr>
            <p:nvPr/>
          </p:nvSpPr>
          <p:spPr bwMode="auto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100"/>
            <p:cNvSpPr>
              <a:spLocks noChangeArrowheads="1"/>
            </p:cNvSpPr>
            <p:nvPr/>
          </p:nvSpPr>
          <p:spPr bwMode="auto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101"/>
            <p:cNvSpPr>
              <a:spLocks noChangeArrowheads="1"/>
            </p:cNvSpPr>
            <p:nvPr/>
          </p:nvSpPr>
          <p:spPr bwMode="auto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102"/>
            <p:cNvSpPr>
              <a:spLocks noChangeArrowheads="1"/>
            </p:cNvSpPr>
            <p:nvPr/>
          </p:nvSpPr>
          <p:spPr bwMode="auto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103"/>
            <p:cNvSpPr>
              <a:spLocks noChangeArrowheads="1"/>
            </p:cNvSpPr>
            <p:nvPr/>
          </p:nvSpPr>
          <p:spPr bwMode="auto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104"/>
            <p:cNvSpPr>
              <a:spLocks noChangeArrowheads="1"/>
            </p:cNvSpPr>
            <p:nvPr/>
          </p:nvSpPr>
          <p:spPr bwMode="auto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105"/>
            <p:cNvSpPr>
              <a:spLocks noChangeArrowheads="1"/>
            </p:cNvSpPr>
            <p:nvPr/>
          </p:nvSpPr>
          <p:spPr bwMode="auto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106"/>
            <p:cNvSpPr>
              <a:spLocks noChangeArrowheads="1"/>
            </p:cNvSpPr>
            <p:nvPr/>
          </p:nvSpPr>
          <p:spPr bwMode="auto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7"/>
            <p:cNvSpPr>
              <a:spLocks noChangeArrowheads="1"/>
            </p:cNvSpPr>
            <p:nvPr/>
          </p:nvSpPr>
          <p:spPr bwMode="auto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8"/>
            <p:cNvSpPr>
              <a:spLocks noChangeArrowheads="1"/>
            </p:cNvSpPr>
            <p:nvPr/>
          </p:nvSpPr>
          <p:spPr bwMode="auto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9"/>
            <p:cNvSpPr>
              <a:spLocks noChangeArrowheads="1"/>
            </p:cNvSpPr>
            <p:nvPr/>
          </p:nvSpPr>
          <p:spPr bwMode="auto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10"/>
            <p:cNvSpPr>
              <a:spLocks noChangeArrowheads="1"/>
            </p:cNvSpPr>
            <p:nvPr/>
          </p:nvSpPr>
          <p:spPr bwMode="auto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11"/>
            <p:cNvSpPr>
              <a:spLocks noChangeArrowheads="1"/>
            </p:cNvSpPr>
            <p:nvPr/>
          </p:nvSpPr>
          <p:spPr bwMode="auto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12"/>
            <p:cNvSpPr>
              <a:spLocks noChangeArrowheads="1"/>
            </p:cNvSpPr>
            <p:nvPr/>
          </p:nvSpPr>
          <p:spPr bwMode="auto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13"/>
            <p:cNvSpPr>
              <a:spLocks noChangeArrowheads="1"/>
            </p:cNvSpPr>
            <p:nvPr/>
          </p:nvSpPr>
          <p:spPr bwMode="auto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14"/>
            <p:cNvSpPr>
              <a:spLocks noChangeArrowheads="1"/>
            </p:cNvSpPr>
            <p:nvPr/>
          </p:nvSpPr>
          <p:spPr bwMode="auto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15"/>
            <p:cNvSpPr>
              <a:spLocks noChangeArrowheads="1"/>
            </p:cNvSpPr>
            <p:nvPr/>
          </p:nvSpPr>
          <p:spPr bwMode="auto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16"/>
            <p:cNvSpPr>
              <a:spLocks noChangeArrowheads="1"/>
            </p:cNvSpPr>
            <p:nvPr/>
          </p:nvSpPr>
          <p:spPr bwMode="auto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7"/>
            <p:cNvSpPr>
              <a:spLocks noChangeArrowheads="1"/>
            </p:cNvSpPr>
            <p:nvPr/>
          </p:nvSpPr>
          <p:spPr bwMode="auto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8"/>
            <p:cNvSpPr>
              <a:spLocks noChangeArrowheads="1"/>
            </p:cNvSpPr>
            <p:nvPr/>
          </p:nvSpPr>
          <p:spPr bwMode="auto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9"/>
            <p:cNvSpPr>
              <a:spLocks noChangeArrowheads="1"/>
            </p:cNvSpPr>
            <p:nvPr/>
          </p:nvSpPr>
          <p:spPr bwMode="auto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20"/>
            <p:cNvSpPr>
              <a:spLocks noChangeArrowheads="1"/>
            </p:cNvSpPr>
            <p:nvPr/>
          </p:nvSpPr>
          <p:spPr bwMode="auto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21"/>
            <p:cNvSpPr>
              <a:spLocks noChangeArrowheads="1"/>
            </p:cNvSpPr>
            <p:nvPr/>
          </p:nvSpPr>
          <p:spPr bwMode="auto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22"/>
            <p:cNvSpPr>
              <a:spLocks noChangeArrowheads="1"/>
            </p:cNvSpPr>
            <p:nvPr/>
          </p:nvSpPr>
          <p:spPr bwMode="auto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23"/>
            <p:cNvSpPr>
              <a:spLocks noChangeArrowheads="1"/>
            </p:cNvSpPr>
            <p:nvPr/>
          </p:nvSpPr>
          <p:spPr bwMode="auto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7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" name="Picture 7" descr="artplus_nature_naturalcity42_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2" descr="artplus_nature_naturalcity42_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0" descr="artplus_nature_naturalcity42_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95600"/>
            <a:ext cx="1112838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3" descr="artplus_nature_naturalcity42_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LOGO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2" name="Picture 9" descr="artplus_nature_naturalcity42_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8" descr="artplus_nature_naturalcity42_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1" descr="artplus_nature_naturalcity42_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8" descr="a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59900" y="95250"/>
            <a:ext cx="18034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9" descr="b_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04450" y="1968500"/>
            <a:ext cx="107950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title style</a:t>
            </a:r>
            <a:endParaRPr lang="en-US" altLang="zh-CN" strike="noStrike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en-US" altLang="zh-CN" strike="noStrike" noProof="0" smtClean="0"/>
              <a:t>Click to edit Master subtitle style</a:t>
            </a:r>
            <a:endParaRPr lang="en-US" altLang="zh-CN" strike="noStrike" noProof="0" smtClean="0"/>
          </a:p>
        </p:txBody>
      </p:sp>
      <p:sp>
        <p:nvSpPr>
          <p:cNvPr id="13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5600" y="6477000"/>
            <a:ext cx="22860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77000"/>
            <a:ext cx="2133600" cy="168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ctr" eaLnBrk="1" fontAlgn="base" hangingPunct="1"/>
            <a:fld id="{9A0DB2DC-4C9A-4742-B13C-FB6460FD3503}" type="slidenum">
              <a:rPr lang="en-US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showMasterPhAnim="0" showMasterSp="0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1"/>
          <p:cNvPicPr>
            <a:picLocks noChangeAspect="1"/>
          </p:cNvPicPr>
          <p:nvPr/>
        </p:nvPicPr>
        <p:blipFill>
          <a:blip r:embed="rId2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2" name="Picture 9" descr="artplus_nature_naturalcity42_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0" descr="artplus_nature_naturalcity42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1" descr="artplus_nature_naturalcity42_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2" descr="artplus_nature_naturalcity42_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3" descr="artplus_nature_naturalcity42_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14" descr="artplus_nature_naturalcity42_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5" descr="artplus_nature_naturalcity42_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20" descr="a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21" descr="b_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9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10.png"/><Relationship Id="rId23" Type="http://schemas.openxmlformats.org/officeDocument/2006/relationships/image" Target="../media/image9.png"/><Relationship Id="rId22" Type="http://schemas.openxmlformats.org/officeDocument/2006/relationships/image" Target="../media/image18.png"/><Relationship Id="rId21" Type="http://schemas.openxmlformats.org/officeDocument/2006/relationships/image" Target="../media/image17.png"/><Relationship Id="rId20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5.png"/><Relationship Id="rId18" Type="http://schemas.openxmlformats.org/officeDocument/2006/relationships/image" Target="../media/image14.png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image" Target="../media/image1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5" Type="http://schemas.openxmlformats.org/officeDocument/2006/relationships/theme" Target="../theme/theme2.xml"/><Relationship Id="rId24" Type="http://schemas.openxmlformats.org/officeDocument/2006/relationships/image" Target="../media/image10.png"/><Relationship Id="rId23" Type="http://schemas.openxmlformats.org/officeDocument/2006/relationships/image" Target="../media/image9.png"/><Relationship Id="rId22" Type="http://schemas.openxmlformats.org/officeDocument/2006/relationships/image" Target="../media/image18.png"/><Relationship Id="rId21" Type="http://schemas.openxmlformats.org/officeDocument/2006/relationships/image" Target="../media/image17.png"/><Relationship Id="rId20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9" Type="http://schemas.openxmlformats.org/officeDocument/2006/relationships/image" Target="../media/image15.png"/><Relationship Id="rId18" Type="http://schemas.openxmlformats.org/officeDocument/2006/relationships/image" Target="../media/image14.png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image" Target="../media/image11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1032" name="Picture 9" descr="artplus_nature_naturalcity42_a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0" descr="artplus_nature_naturalcity42_b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1" descr="artplus_nature_naturalcity42_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2" descr="artplus_nature_naturalcity42_d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rtplus_nature_naturalcity42_i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14" descr="artplus_nature_naturalcity42_c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15" descr="artplus_nature_naturalcity42_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pic>
        <p:nvPicPr>
          <p:cNvPr id="1044" name="Picture 20" descr="a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5" name="Picture 21" descr="b_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056" name="Picture 9" descr="artplus_nature_naturalcity42_a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0" descr="artplus_nature_naturalcity42_b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1" descr="artplus_nature_naturalcity42_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2" descr="artplus_nature_naturalcity42_d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3" descr="artplus_nature_naturalcity42_i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4" descr="artplus_nature_naturalcity42_c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15" descr="artplus_nature_naturalcity42_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pic>
        <p:nvPicPr>
          <p:cNvPr id="1044" name="Picture 20" descr="a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5" name="Picture 21" descr="b_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127028"/>
          <p:cNvSpPr/>
          <p:nvPr/>
        </p:nvSpPr>
        <p:spPr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C6A89"/>
            </a:prstShdw>
          </a:effectLst>
        </p:spPr>
        <p:txBody>
          <a:bodyPr anchor="t"/>
          <a:p>
            <a:pPr eaLnBrk="0" hangingPunct="0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6" name="Rectangle 9"/>
          <p:cNvSpPr/>
          <p:nvPr/>
        </p:nvSpPr>
        <p:spPr>
          <a:xfrm>
            <a:off x="88900" y="3197225"/>
            <a:ext cx="8720138" cy="3511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0" hangingPunct="0">
              <a:lnSpc>
                <a:spcPct val="115000"/>
              </a:lnSpc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51F8D"/>
                </a:solidFill>
                <a:latin typeface="华文细黑" pitchFamily="2" charset="-122"/>
                <a:ea typeface="华文细黑" pitchFamily="2" charset="-122"/>
              </a:rPr>
              <a:t>              </a:t>
            </a:r>
            <a:r>
              <a:rPr lang="zh-CN" altLang="en-US" sz="3200" dirty="0">
                <a:solidFill>
                  <a:srgbClr val="051F8D"/>
                </a:solidFill>
                <a:latin typeface="华文细黑" pitchFamily="2" charset="-122"/>
                <a:ea typeface="华文细黑" pitchFamily="2" charset="-122"/>
              </a:rPr>
              <a:t>中国平煤神马集团开拓处副总</a:t>
            </a:r>
            <a:endParaRPr lang="zh-CN" altLang="en-US" sz="3200" dirty="0">
              <a:solidFill>
                <a:srgbClr val="051F8D"/>
              </a:solidFill>
              <a:latin typeface="华文细黑" pitchFamily="2" charset="-122"/>
              <a:ea typeface="华文细黑" pitchFamily="2" charset="-122"/>
            </a:endParaRPr>
          </a:p>
          <a:p>
            <a:pPr eaLnBrk="0" hangingPunct="0">
              <a:lnSpc>
                <a:spcPct val="115000"/>
              </a:lnSpc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6666FF"/>
                </a:solidFill>
                <a:latin typeface="华文新魏" pitchFamily="2" charset="-122"/>
                <a:ea typeface="华文新魏" pitchFamily="2" charset="-122"/>
              </a:rPr>
              <a:t>           </a:t>
            </a:r>
            <a:r>
              <a:rPr lang="zh-CN" altLang="en-US" sz="2800" dirty="0">
                <a:solidFill>
                  <a:srgbClr val="6666FF"/>
                </a:solidFill>
                <a:latin typeface="华文新魏" pitchFamily="2" charset="-122"/>
                <a:ea typeface="华文新魏" pitchFamily="2" charset="-122"/>
              </a:rPr>
              <a:t>李全根</a:t>
            </a:r>
            <a:r>
              <a:rPr lang="zh-CN" altLang="en-US" sz="2800" dirty="0">
                <a:latin typeface="黑体" panose="02010600030101010101" pitchFamily="2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227577"/>
                </a:solidFill>
                <a:latin typeface="华文中宋" pitchFamily="2" charset="-122"/>
                <a:ea typeface="华文中宋" pitchFamily="2" charset="-122"/>
              </a:rPr>
              <a:t>高级工程师</a:t>
            </a:r>
            <a:endParaRPr lang="zh-CN" altLang="en-US" sz="2800" dirty="0">
              <a:solidFill>
                <a:srgbClr val="227577"/>
              </a:solidFill>
              <a:latin typeface="华文中宋" pitchFamily="2" charset="-122"/>
              <a:ea typeface="华文中宋" pitchFamily="2" charset="-122"/>
            </a:endParaRPr>
          </a:p>
          <a:p>
            <a:pPr eaLnBrk="0" hangingPunct="0">
              <a:lnSpc>
                <a:spcPct val="115000"/>
              </a:lnSpc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                  中国软岩工程与深部灾害控制分会理事</a:t>
            </a:r>
            <a:endParaRPr lang="zh-CN" altLang="en-US" sz="2000" dirty="0">
              <a:solidFill>
                <a:srgbClr val="FF3300"/>
              </a:solidFill>
              <a:latin typeface="华文中宋" pitchFamily="2" charset="-122"/>
              <a:ea typeface="华文中宋" pitchFamily="2" charset="-122"/>
            </a:endParaRPr>
          </a:p>
          <a:p>
            <a:pPr eaLnBrk="0" hangingPunct="0">
              <a:lnSpc>
                <a:spcPct val="115000"/>
              </a:lnSpc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                  中国煤炭协会煤矿支护专业委员会专家</a:t>
            </a:r>
            <a:endParaRPr lang="zh-CN" altLang="en-US" sz="2000" dirty="0">
              <a:solidFill>
                <a:srgbClr val="FF3300"/>
              </a:solidFill>
              <a:latin typeface="华文中宋" pitchFamily="2" charset="-122"/>
              <a:ea typeface="华文中宋" pitchFamily="2" charset="-122"/>
            </a:endParaRPr>
          </a:p>
          <a:p>
            <a:pPr eaLnBrk="0" hangingPunct="0">
              <a:lnSpc>
                <a:spcPct val="90000"/>
              </a:lnSpc>
              <a:spcBef>
                <a:spcPct val="55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endParaRPr lang="zh-CN" altLang="en-US" dirty="0">
              <a:solidFill>
                <a:srgbClr val="227577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495300" y="134938"/>
            <a:ext cx="8026400" cy="2254250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zh-CN" sz="3200" i="0" dirty="0">
                <a:ea typeface="宋体" panose="02010600030101010101" pitchFamily="2" charset="-122"/>
              </a:rPr>
              <a:t>大埋深、岩巷“锚+网+索”耦合支护</a:t>
            </a:r>
            <a:br>
              <a:rPr lang="zh-CN" altLang="zh-CN" sz="3200" i="0" dirty="0">
                <a:ea typeface="宋体" panose="02010600030101010101" pitchFamily="2" charset="-122"/>
              </a:rPr>
            </a:br>
            <a:r>
              <a:rPr lang="zh-CN" altLang="zh-CN" sz="3200" i="0" dirty="0">
                <a:ea typeface="宋体" panose="02010600030101010101" pitchFamily="2" charset="-122"/>
              </a:rPr>
              <a:t>单进水创平技术研究与实践</a:t>
            </a:r>
            <a:r>
              <a:rPr lang="zh-CN" altLang="zh-CN" i="0" dirty="0"/>
              <a:t> </a:t>
            </a:r>
            <a:endParaRPr lang="en-US" altLang="zh-CN" i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0" y="426085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79" name="矩形 3078"/>
          <p:cNvSpPr/>
          <p:nvPr/>
        </p:nvSpPr>
        <p:spPr>
          <a:xfrm>
            <a:off x="533400" y="1219200"/>
            <a:ext cx="8001000" cy="467741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C6A89"/>
            </a:prstShdw>
          </a:effectLst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、掘进设备选型及配套系统因素（机）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       要想实现巷道的快速掘进，就必须有快速机械化作业线，因此必须合理选择先进的掘进设备、装岩设备以及与其配套系统。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2000" b="1" dirty="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 设备的的选型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要考虑四个因素：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第一是设备的破岩效率，截割强度。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第二个是设备必须具备独立排矸和快速、连续排矸的能力，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第三个是必须实现破岩与排矸平行作业，为后期人工支护节余时间。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第四要求保护齐全，控制方便，智能化程度高。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>
              <a:buChar char="•"/>
            </a:pP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6" name="直接连接符 15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Rectangle 16"/>
          <p:cNvSpPr/>
          <p:nvPr/>
        </p:nvSpPr>
        <p:spPr>
          <a:xfrm>
            <a:off x="609600" y="2305050"/>
            <a:ext cx="7772400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57505"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25603" name="文本占位符 2560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29000"/>
          </a:xfrm>
        </p:spPr>
        <p:txBody>
          <a:bodyPr anchor="t"/>
          <a:p>
            <a:pPr>
              <a:lnSpc>
                <a:spcPct val="80000"/>
              </a:lnSpc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、支护技术材料因素（料）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900" b="1" dirty="0">
                <a:ea typeface="宋体" panose="02010600030101010101" pitchFamily="2" charset="-122"/>
              </a:rPr>
              <a:t>                          </a:t>
            </a:r>
            <a:r>
              <a:rPr lang="zh-CN" altLang="en-US" sz="2000" b="1" dirty="0">
                <a:ea typeface="宋体" panose="02010600030101010101" pitchFamily="2" charset="-122"/>
              </a:rPr>
              <a:t>高应力巷道围岩变形剧烈迅速的时期，恰好是巷道掘进初期的几个小时或几天甚至几个月。一次支护方式必然使支护体承受巨大的变形压力，同时产生严重的结构性破坏，而丧失进一步承载和可缩性能，巷道压断锚杆现象频繁出现，而不得不返修，这对于巷道快速掘进是一个不可避免的难题。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文本占位符 2765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 anchor="t"/>
          <a:p>
            <a:pPr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、管理机制（法）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ea typeface="宋体" panose="02010600030101010101" pitchFamily="2" charset="-122"/>
              </a:rPr>
              <a:t>          管理制度是一切工作的基本准则及管理基础，健全和坚持以岗位责任制为中心的各项管理制度，是施工技术措施、施工设备和施工组织得以顺利实施的保证，是加快施工速度、降低生产成本、保证施工质量和安全的基础。只有制度健全了，各项工作有了规范、标准，才能约束人的影响因素，确保作业人员遵章施工，按标准作业。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75" name="标题 4104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i="0" dirty="0">
                <a:solidFill>
                  <a:srgbClr val="C00000"/>
                </a:solidFill>
                <a:ea typeface="宋体" panose="02010600030101010101" pitchFamily="2" charset="-122"/>
              </a:rPr>
              <a:t>三、可行性分析</a:t>
            </a:r>
            <a:endParaRPr lang="zh-CN" altLang="en-US" i="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8676" name="文本占位符 4105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solidFill>
                  <a:srgbClr val="C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、地质环境分析</a:t>
            </a:r>
            <a:endParaRPr lang="zh-CN" altLang="en-US" sz="28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高应力巷道围岩变形剧烈，巷道维修工程量大，频繁压断锚杆，针对这个特点。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）采用高强度锚杆、高安装预应力控制围岩，提高围岩自承能力；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）采用锚杆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锚索动态耦合支护技术，通过监测实验确定最佳耦合时间，提高围岩稳定性，最终达到一次成巷的目的。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699" name="Rectangle 7"/>
          <p:cNvSpPr/>
          <p:nvPr/>
        </p:nvSpPr>
        <p:spPr>
          <a:xfrm>
            <a:off x="609600" y="2300288"/>
            <a:ext cx="7848600" cy="3667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defTabSz="0" eaLnBrk="0" hangingPunct="0"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29700" name="文本占位符 512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、掘进设备及配套系统可行性分析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ea typeface="宋体" panose="02010600030101010101" pitchFamily="2" charset="-122"/>
              </a:rPr>
              <a:t>）选用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EBZ—260H</a:t>
            </a:r>
            <a:r>
              <a:rPr lang="zh-CN" altLang="en-US" sz="2400" b="1" dirty="0">
                <a:solidFill>
                  <a:srgbClr val="0000FF"/>
                </a:solidFill>
                <a:ea typeface="宋体" panose="02010600030101010101" pitchFamily="2" charset="-122"/>
              </a:rPr>
              <a:t>岩石掘进机（如图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endParaRPr lang="en-US" altLang="zh-CN" sz="2400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ea typeface="宋体" panose="02010600030101010101" pitchFamily="2" charset="-122"/>
              </a:rPr>
              <a:t>           </a:t>
            </a:r>
            <a:r>
              <a:rPr lang="zh-CN" altLang="en-US" sz="2000" b="1" dirty="0">
                <a:ea typeface="宋体" panose="02010600030101010101" pitchFamily="2" charset="-122"/>
              </a:rPr>
              <a:t>能满足快速掘进的要求。它具有以下优点：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ea typeface="宋体" panose="02010600030101010101" pitchFamily="2" charset="-122"/>
              </a:rPr>
              <a:t>①截割面积大，牵引速度高，截割能力强，适应环境要求低，爬坡能力强。掘进机截割面积可达</a:t>
            </a:r>
            <a:r>
              <a:rPr lang="en-US" altLang="zh-CN" sz="2000" b="1" dirty="0">
                <a:ea typeface="宋体" panose="02010600030101010101" pitchFamily="2" charset="-122"/>
              </a:rPr>
              <a:t>28m²</a:t>
            </a:r>
            <a:r>
              <a:rPr lang="zh-CN" altLang="en-US" sz="2000" b="1" dirty="0">
                <a:ea typeface="宋体" panose="02010600030101010101" pitchFamily="2" charset="-122"/>
              </a:rPr>
              <a:t>，截割能力强，能截割岩石硬度不大于</a:t>
            </a:r>
            <a:r>
              <a:rPr lang="en-US" altLang="zh-CN" sz="2000" b="1" dirty="0">
                <a:ea typeface="宋体" panose="02010600030101010101" pitchFamily="2" charset="-122"/>
              </a:rPr>
              <a:t>f=10</a:t>
            </a:r>
            <a:r>
              <a:rPr lang="zh-CN" altLang="en-US" sz="2000" b="1" dirty="0">
                <a:ea typeface="宋体" panose="02010600030101010101" pitchFamily="2" charset="-122"/>
              </a:rPr>
              <a:t>；爬坡能力强，能达到</a:t>
            </a:r>
            <a:r>
              <a:rPr lang="en-US" altLang="zh-CN" sz="2000" b="1" dirty="0">
                <a:ea typeface="宋体" panose="02010600030101010101" pitchFamily="2" charset="-122"/>
              </a:rPr>
              <a:t>±18°</a:t>
            </a:r>
            <a:r>
              <a:rPr lang="zh-CN" altLang="en-US" sz="2000" b="1" dirty="0">
                <a:ea typeface="宋体" panose="02010600030101010101" pitchFamily="2" charset="-122"/>
              </a:rPr>
              <a:t>。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ea typeface="宋体" panose="02010600030101010101" pitchFamily="2" charset="-122"/>
              </a:rPr>
              <a:t>②掘进机的可靠性高，第一运输机和铲板部马达等均采用国际品牌产品；液压系统具备低压自动部分卸载功能。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ea typeface="宋体" panose="02010600030101010101" pitchFamily="2" charset="-122"/>
              </a:rPr>
              <a:t>③智能化程度高，该掘进机控制回路采用目前世界上最先进的</a:t>
            </a:r>
            <a:r>
              <a:rPr lang="en-US" altLang="zh-CN" sz="2000" b="1" dirty="0">
                <a:ea typeface="宋体" panose="02010600030101010101" pitchFamily="2" charset="-122"/>
              </a:rPr>
              <a:t>EPEC</a:t>
            </a:r>
            <a:r>
              <a:rPr lang="zh-CN" altLang="en-US" sz="2000" b="1" dirty="0">
                <a:ea typeface="宋体" panose="02010600030101010101" pitchFamily="2" charset="-122"/>
              </a:rPr>
              <a:t>专用控制器控制，全中文液晶显示系统，具有在微机处理基础上的智能化监控、监测和保护系统。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内容占位符 28678" descr="花束"/>
          <p:cNvPicPr>
            <a:picLocks noGrp="1" noChangeAspect="1"/>
          </p:cNvPicPr>
          <p:nvPr>
            <p:ph idx="4294967295"/>
          </p:nvPr>
        </p:nvPicPr>
        <p:blipFill>
          <a:blip r:embed="rId1"/>
          <a:srcRect r="9392" b="6805"/>
          <a:stretch>
            <a:fillRect/>
          </a:stretch>
        </p:blipFill>
        <p:spPr>
          <a:xfrm>
            <a:off x="1097915" y="1127760"/>
            <a:ext cx="7154545" cy="4602480"/>
          </a:xfrm>
          <a:blipFill rotWithShape="1">
            <a:blip r:embed="rId2"/>
          </a:blipFill>
        </p:spPr>
      </p:pic>
      <p:sp>
        <p:nvSpPr>
          <p:cNvPr id="3" name="文本框 2"/>
          <p:cNvSpPr txBox="1"/>
          <p:nvPr/>
        </p:nvSpPr>
        <p:spPr>
          <a:xfrm>
            <a:off x="2877820" y="5935980"/>
            <a:ext cx="50406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ym typeface="+mn-ea"/>
              </a:rPr>
              <a:t>图</a:t>
            </a:r>
            <a:r>
              <a:rPr lang="en-US" altLang="zh-CN" sz="2400" b="1" dirty="0">
                <a:sym typeface="+mn-ea"/>
              </a:rPr>
              <a:t>2 EBZ—260H</a:t>
            </a:r>
            <a:r>
              <a:rPr lang="zh-CN" altLang="en-US" sz="2400" b="1" dirty="0">
                <a:sym typeface="+mn-ea"/>
              </a:rPr>
              <a:t>岩石掘进机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文本占位符 146434"/>
          <p:cNvSpPr>
            <a:spLocks noGrp="1"/>
          </p:cNvSpPr>
          <p:nvPr>
            <p:ph idx="1"/>
          </p:nvPr>
        </p:nvSpPr>
        <p:spPr>
          <a:xfrm>
            <a:off x="457200" y="3919220"/>
            <a:ext cx="8229600" cy="2120900"/>
          </a:xfrm>
        </p:spPr>
        <p:txBody>
          <a:bodyPr anchor="t"/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     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altLang="en-US" sz="2000" b="1" dirty="0">
                <a:ea typeface="宋体" panose="02010600030101010101" pitchFamily="2" charset="-122"/>
                <a:sym typeface="+mn-ea"/>
              </a:rPr>
              <a:t>          掘进机截齿对比试验：现场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采</a:t>
            </a:r>
            <a:r>
              <a:rPr lang="zh-CN" altLang="en-US" sz="2000" b="1" dirty="0">
                <a:ea typeface="宋体" panose="02010600030101010101" pitchFamily="2" charset="-122"/>
              </a:rPr>
              <a:t>用凯南麦特加强型截齿掘进</a:t>
            </a:r>
            <a:r>
              <a:rPr lang="en-US" altLang="zh-CN" sz="2000" b="1" dirty="0">
                <a:ea typeface="宋体" panose="02010600030101010101" pitchFamily="2" charset="-122"/>
              </a:rPr>
              <a:t>22m</a:t>
            </a:r>
            <a:r>
              <a:rPr lang="zh-CN" altLang="en-US" sz="2000" b="1" dirty="0">
                <a:ea typeface="宋体" panose="02010600030101010101" pitchFamily="2" charset="-122"/>
                <a:sym typeface="+mn-ea"/>
              </a:rPr>
              <a:t>后</a:t>
            </a:r>
            <a:r>
              <a:rPr lang="zh-CN" altLang="en-US" sz="2000" b="1" dirty="0">
                <a:ea typeface="宋体" panose="02010600030101010101" pitchFamily="2" charset="-122"/>
              </a:rPr>
              <a:t>，截齿失效，</a:t>
            </a: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一般型</a:t>
            </a:r>
            <a:r>
              <a:rPr lang="zh-CN" altLang="en-US" sz="2000" b="1" dirty="0">
                <a:sym typeface="+mn-ea"/>
              </a:rPr>
              <a:t>截齿</a:t>
            </a:r>
            <a:r>
              <a:rPr lang="en-US" altLang="zh-CN" sz="2000" b="1" dirty="0">
                <a:ea typeface="宋体" panose="02010600030101010101" pitchFamily="2" charset="-122"/>
              </a:rPr>
              <a:t>3880-1762</a:t>
            </a:r>
            <a:r>
              <a:rPr lang="zh-CN" altLang="en-US" sz="2000" b="1" dirty="0">
                <a:ea typeface="宋体" panose="02010600030101010101" pitchFamily="2" charset="-122"/>
              </a:rPr>
              <a:t>型截齿在掘进</a:t>
            </a:r>
            <a:r>
              <a:rPr lang="en-US" altLang="zh-CN" sz="2000" b="1" dirty="0">
                <a:ea typeface="宋体" panose="02010600030101010101" pitchFamily="2" charset="-122"/>
              </a:rPr>
              <a:t>18.5m</a:t>
            </a:r>
            <a:r>
              <a:rPr lang="zh-CN" altLang="en-US" sz="2000" b="1" dirty="0">
                <a:ea typeface="宋体" panose="02010600030101010101" pitchFamily="2" charset="-122"/>
              </a:rPr>
              <a:t>后，截齿失效。</a:t>
            </a:r>
            <a:r>
              <a:rPr lang="zh-CN" altLang="en-US" sz="2000" b="1" dirty="0">
                <a:ea typeface="宋体" panose="02010600030101010101" pitchFamily="2" charset="-122"/>
                <a:sym typeface="+mn-ea"/>
              </a:rPr>
              <a:t>通过多次实验</a:t>
            </a:r>
            <a:r>
              <a:rPr lang="zh-CN" altLang="en-US" sz="2000" b="1" dirty="0">
                <a:ea typeface="宋体" panose="02010600030101010101" pitchFamily="2" charset="-122"/>
              </a:rPr>
              <a:t>最终选择用凯南麦特</a:t>
            </a:r>
            <a:r>
              <a:rPr lang="zh-CN" altLang="en-US" sz="2000" b="1" dirty="0">
                <a:ea typeface="宋体" panose="02010600030101010101" pitchFamily="2" charset="-122"/>
                <a:sym typeface="+mn-ea"/>
              </a:rPr>
              <a:t>加强型</a:t>
            </a:r>
            <a:r>
              <a:rPr lang="zh-CN" altLang="en-US" sz="2000" b="1" dirty="0">
                <a:ea typeface="宋体" panose="02010600030101010101" pitchFamily="2" charset="-122"/>
              </a:rPr>
              <a:t>截齿</a:t>
            </a:r>
            <a:r>
              <a:rPr lang="en-US" altLang="zh-CN" sz="2000" b="1" dirty="0">
                <a:ea typeface="宋体" panose="02010600030101010101" pitchFamily="2" charset="-122"/>
              </a:rPr>
              <a:t>(</a:t>
            </a:r>
            <a:r>
              <a:rPr lang="zh-CN" altLang="en-US" sz="2000" b="1" dirty="0">
                <a:ea typeface="宋体" panose="02010600030101010101" pitchFamily="2" charset="-122"/>
              </a:rPr>
              <a:t>如图</a:t>
            </a:r>
            <a:r>
              <a:rPr lang="en-US" altLang="zh-CN" sz="2000" b="1" dirty="0">
                <a:ea typeface="宋体" panose="02010600030101010101" pitchFamily="2" charset="-122"/>
              </a:rPr>
              <a:t>4—5</a:t>
            </a:r>
            <a:r>
              <a:rPr lang="zh-CN" altLang="en-US" sz="2000" b="1" dirty="0">
                <a:ea typeface="宋体" panose="02010600030101010101" pitchFamily="2" charset="-122"/>
              </a:rPr>
              <a:t>所示</a:t>
            </a:r>
            <a:r>
              <a:rPr lang="en-US" altLang="zh-CN" sz="2000" b="1" dirty="0">
                <a:ea typeface="宋体" panose="02010600030101010101" pitchFamily="2" charset="-122"/>
              </a:rPr>
              <a:t>)</a:t>
            </a:r>
            <a:r>
              <a:rPr lang="zh-CN" altLang="en-US" sz="2000" b="1" dirty="0">
                <a:ea typeface="宋体" panose="02010600030101010101" pitchFamily="2" charset="-122"/>
              </a:rPr>
              <a:t>。</a:t>
            </a:r>
            <a:r>
              <a:rPr lang="zh-CN" altLang="en-US" sz="2000" dirty="0">
                <a:ea typeface="宋体" panose="02010600030101010101" pitchFamily="2" charset="-122"/>
              </a:rPr>
              <a:t> 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pic>
        <p:nvPicPr>
          <p:cNvPr id="32770" name="标题 146435" descr="IMG_0096"/>
          <p:cNvPicPr>
            <a:picLocks noGrp="1" noChangeAspect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1295400" y="1623695"/>
            <a:ext cx="2876550" cy="1927860"/>
          </a:xfrm>
        </p:spPr>
      </p:pic>
      <p:pic>
        <p:nvPicPr>
          <p:cNvPr id="32771" name="图片 146436" descr="IMG_0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25295"/>
            <a:ext cx="2951480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矩形 146437"/>
          <p:cNvSpPr/>
          <p:nvPr/>
        </p:nvSpPr>
        <p:spPr>
          <a:xfrm>
            <a:off x="1295400" y="3124200"/>
            <a:ext cx="2875915" cy="1032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图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凯南麦特加强型截齿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32773" name="矩形 146438"/>
          <p:cNvSpPr/>
          <p:nvPr/>
        </p:nvSpPr>
        <p:spPr>
          <a:xfrm>
            <a:off x="4999355" y="2431098"/>
            <a:ext cx="30702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l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图</a:t>
            </a:r>
            <a:r>
              <a:rPr lang="en-US" altLang="zh-CN" b="1" dirty="0">
                <a:latin typeface="Arial" panose="020B0604020202020204" pitchFamily="34" charset="0"/>
              </a:rPr>
              <a:t>4 3880-1762</a:t>
            </a:r>
            <a:r>
              <a:rPr lang="zh-CN" altLang="en-US" b="1" dirty="0">
                <a:latin typeface="Arial" panose="020B0604020202020204" pitchFamily="34" charset="0"/>
              </a:rPr>
              <a:t>一般型</a:t>
            </a:r>
            <a:r>
              <a:rPr lang="zh-CN" altLang="en-US" b="1" dirty="0">
                <a:sym typeface="+mn-ea"/>
              </a:rPr>
              <a:t>截齿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264160"/>
            <a:ext cx="7145020" cy="930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）掘进机截齿的选型</a:t>
            </a:r>
            <a:r>
              <a:rPr lang="en-US" altLang="zh-CN" sz="2400" b="1" dirty="0">
                <a:solidFill>
                  <a:srgbClr val="0000FF"/>
                </a:solidFill>
                <a:sym typeface="+mn-ea"/>
              </a:rPr>
              <a:t>:</a:t>
            </a:r>
            <a:endParaRPr lang="en-US" altLang="zh-CN" sz="2400" b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5"/>
          <p:cNvSpPr/>
          <p:nvPr/>
        </p:nvSpPr>
        <p:spPr>
          <a:xfrm>
            <a:off x="533400" y="1933575"/>
            <a:ext cx="8153400" cy="3667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44500" defTabSz="0">
              <a:tabLst>
                <a:tab pos="1143000" algn="l"/>
                <a:tab pos="4343400" algn="l"/>
              </a:tabLst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33794" name="文本占位符 29708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4929505"/>
          </a:xfrm>
        </p:spPr>
        <p:txBody>
          <a:bodyPr anchor="t"/>
          <a:p>
            <a:pPr>
              <a:buNone/>
            </a:pPr>
            <a:r>
              <a:rPr lang="en-US" altLang="zh-CN" sz="2800" b="1" dirty="0">
                <a:solidFill>
                  <a:srgbClr val="C0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、一次成巷支护技术可行性分析</a:t>
            </a:r>
            <a:endParaRPr lang="zh-CN" altLang="en-US" sz="28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）采用</a:t>
            </a:r>
            <a:r>
              <a:rPr lang="zh-CN" altLang="en-US" sz="2000" b="1" dirty="0">
                <a:solidFill>
                  <a:srgbClr val="000000"/>
                </a:solidFill>
                <a:sym typeface="+mn-ea"/>
              </a:rPr>
              <a:t>高强锚杆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、高安装预应力控制围岩扩散，提高围岩自承能力。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）采用锚杆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锚索动态耦合支护技术，通过监测实验确定最佳耦合时间，提高围岩稳定性。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文本占位符 3072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78835"/>
          </a:xfrm>
        </p:spPr>
        <p:txBody>
          <a:bodyPr anchor="t"/>
          <a:p>
            <a:pPr>
              <a:buNone/>
            </a:pPr>
            <a:r>
              <a:rPr lang="zh-CN" altLang="en-US" sz="2400" dirty="0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2400" dirty="0">
                <a:solidFill>
                  <a:srgbClr val="0000FF"/>
                </a:solidFill>
                <a:sym typeface="+mn-ea"/>
              </a:rPr>
              <a:t>高强锚杆</a:t>
            </a:r>
            <a:r>
              <a:rPr lang="zh-CN" altLang="en-US" sz="2400" dirty="0">
                <a:solidFill>
                  <a:srgbClr val="0000FF"/>
                </a:solidFill>
                <a:ea typeface="宋体" panose="02010600030101010101" pitchFamily="2" charset="-122"/>
              </a:rPr>
              <a:t>及扭矩放大器的应用：</a:t>
            </a:r>
            <a:endParaRPr lang="zh-CN" altLang="en-US" sz="24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34819" name="图片 30731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1066800" y="1924685"/>
            <a:ext cx="3776663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30732"/>
          <p:cNvPicPr>
            <a:picLocks noChangeAspect="1"/>
          </p:cNvPicPr>
          <p:nvPr/>
        </p:nvPicPr>
        <p:blipFill>
          <a:blip r:embed="rId2"/>
          <a:srcRect l="10361" t="12019" b="11711"/>
          <a:stretch>
            <a:fillRect/>
          </a:stretch>
        </p:blipFill>
        <p:spPr>
          <a:xfrm>
            <a:off x="5029200" y="1828800"/>
            <a:ext cx="3429000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标题 30734"/>
          <p:cNvSpPr>
            <a:spLocks noGrp="1"/>
          </p:cNvSpPr>
          <p:nvPr>
            <p:ph type="title"/>
          </p:nvPr>
        </p:nvSpPr>
        <p:spPr>
          <a:xfrm>
            <a:off x="1066800" y="5064125"/>
            <a:ext cx="7162800" cy="1069340"/>
          </a:xfrm>
        </p:spPr>
        <p:txBody>
          <a:bodyPr anchor="ctr"/>
          <a:p>
            <a:pPr algn="l"/>
            <a:r>
              <a:rPr lang="en-US" altLang="zh-CN" sz="2000" i="0" dirty="0">
                <a:ea typeface="宋体" panose="02010600030101010101" pitchFamily="2" charset="-122"/>
              </a:rPr>
              <a:t>       </a:t>
            </a:r>
            <a:r>
              <a:rPr lang="zh-CN" altLang="en-US" sz="2000" i="0" dirty="0">
                <a:ea typeface="宋体" panose="02010600030101010101" pitchFamily="2" charset="-122"/>
              </a:rPr>
              <a:t>在低抽巷建立两个离层观测点以及十字位移观测点进行观测，用高强锚杆配合</a:t>
            </a:r>
            <a:r>
              <a:rPr lang="zh-CN" altLang="en-US" sz="2000" i="0" dirty="0">
                <a:ea typeface="宋体" panose="02010600030101010101" pitchFamily="2" charset="-122"/>
                <a:sym typeface="+mn-ea"/>
              </a:rPr>
              <a:t>扭矩放大器与</a:t>
            </a:r>
            <a:r>
              <a:rPr lang="zh-CN" altLang="en-US" sz="2000" i="0" dirty="0">
                <a:ea typeface="宋体" panose="02010600030101010101" pitchFamily="2" charset="-122"/>
              </a:rPr>
              <a:t>进行</a:t>
            </a:r>
            <a:r>
              <a:rPr lang="zh-CN" altLang="en-US" sz="2000" i="0" dirty="0">
                <a:sym typeface="+mn-ea"/>
              </a:rPr>
              <a:t>支护效果</a:t>
            </a:r>
            <a:r>
              <a:rPr lang="zh-CN" altLang="en-US" sz="2000" i="0" dirty="0">
                <a:ea typeface="宋体" panose="02010600030101010101" pitchFamily="2" charset="-122"/>
              </a:rPr>
              <a:t>对比分析。</a:t>
            </a:r>
            <a:endParaRPr lang="zh-CN" altLang="en-US" sz="2000" i="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9415" y="4305935"/>
            <a:ext cx="6948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000000"/>
                </a:solidFill>
                <a:sym typeface="+mn-ea"/>
              </a:rPr>
              <a:t>图</a:t>
            </a:r>
            <a:r>
              <a:rPr lang="en-US" altLang="zh-CN" b="1" dirty="0">
                <a:solidFill>
                  <a:srgbClr val="000000"/>
                </a:solidFill>
                <a:sym typeface="+mn-ea"/>
              </a:rPr>
              <a:t>5 </a:t>
            </a:r>
            <a:r>
              <a:rPr lang="zh-CN" altLang="en-US" b="1" dirty="0">
                <a:solidFill>
                  <a:srgbClr val="000000"/>
                </a:solidFill>
                <a:sym typeface="+mn-ea"/>
              </a:rPr>
              <a:t>高强锚杆                         图</a:t>
            </a:r>
            <a:r>
              <a:rPr lang="en-US" altLang="zh-CN" b="1" dirty="0">
                <a:solidFill>
                  <a:srgbClr val="000000"/>
                </a:solidFill>
                <a:sym typeface="+mn-ea"/>
              </a:rPr>
              <a:t>6 </a:t>
            </a:r>
            <a:r>
              <a:rPr lang="zh-CN" altLang="en-US" b="1" dirty="0">
                <a:sym typeface="+mn-ea"/>
              </a:rPr>
              <a:t>扭矩放大器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标题 31750"/>
          <p:cNvSpPr>
            <a:spLocks noGrp="1"/>
          </p:cNvSpPr>
          <p:nvPr>
            <p:ph type="title"/>
          </p:nvPr>
        </p:nvSpPr>
        <p:spPr>
          <a:xfrm>
            <a:off x="1029335" y="4635500"/>
            <a:ext cx="7239000" cy="868363"/>
          </a:xfrm>
        </p:spPr>
        <p:txBody>
          <a:bodyPr anchor="ctr"/>
          <a:p>
            <a:pPr algn="l"/>
            <a:r>
              <a:rPr lang="en-US" altLang="zh-CN" sz="2000" b="0" i="0" dirty="0">
                <a:solidFill>
                  <a:schemeClr val="tx1"/>
                </a:solidFill>
                <a:ea typeface="宋体" panose="02010600030101010101" pitchFamily="2" charset="-122"/>
              </a:rPr>
              <a:t>       </a:t>
            </a:r>
            <a:r>
              <a:rPr lang="zh-CN" altLang="en-US" sz="2000" i="0" dirty="0">
                <a:solidFill>
                  <a:schemeClr val="tx1"/>
                </a:solidFill>
                <a:ea typeface="宋体" panose="02010600030101010101" pitchFamily="2" charset="-122"/>
              </a:rPr>
              <a:t>通过数据对比用大扭矩锚杆钻机巷道变形量较小，更容易达到一次支护有效控制巷道变形 的目的。</a:t>
            </a:r>
            <a:endParaRPr lang="zh-CN" altLang="en-US" sz="2000" i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31819" name="表格 31818"/>
          <p:cNvGraphicFramePr/>
          <p:nvPr/>
        </p:nvGraphicFramePr>
        <p:xfrm>
          <a:off x="1371600" y="1746250"/>
          <a:ext cx="6324600" cy="2622550"/>
        </p:xfrm>
        <a:graphic>
          <a:graphicData uri="http://schemas.openxmlformats.org/drawingml/2006/table">
            <a:tbl>
              <a:tblPr/>
              <a:tblGrid>
                <a:gridCol w="1265555"/>
                <a:gridCol w="1264920"/>
                <a:gridCol w="1263650"/>
                <a:gridCol w="1265555"/>
                <a:gridCol w="1264920"/>
              </a:tblGrid>
              <a:tr h="8337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两帮移近量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/mm 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顶底板移近量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/mm 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顶板离层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/mm 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39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用大扭矩锚杆钻机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173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281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24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使用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Φ22×2400mm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高强树脂锚杆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 进行支护</a:t>
                      </a:r>
                      <a:endParaRPr lang="zh-CN" altLang="en-US" sz="1800" dirty="0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不用大扭矩锚杆钻机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379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430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80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370965" y="1172210"/>
            <a:ext cx="63379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rgbClr val="000000"/>
                </a:solidFill>
                <a:sym typeface="+mn-ea"/>
              </a:rPr>
              <a:t>   </a:t>
            </a:r>
            <a:r>
              <a:rPr lang="zh-CN" altLang="en-US" sz="2000" b="1" dirty="0">
                <a:sym typeface="+mn-ea"/>
              </a:rPr>
              <a:t>大扭矩锚杆钻机支护效果比较（如表</a:t>
            </a:r>
            <a:r>
              <a:rPr lang="en-US" altLang="zh-CN" sz="2000" b="1" dirty="0">
                <a:sym typeface="+mn-ea"/>
              </a:rPr>
              <a:t>1</a:t>
            </a:r>
            <a:r>
              <a:rPr lang="zh-CN" altLang="en-US" sz="2000" b="1" dirty="0">
                <a:sym typeface="+mn-ea"/>
              </a:rPr>
              <a:t>所示）：</a:t>
            </a:r>
            <a:endParaRPr lang="zh-CN" altLang="en-US" sz="2000" b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32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320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0" name="Group 10"/>
          <p:cNvGrpSpPr/>
          <p:nvPr/>
        </p:nvGrpSpPr>
        <p:grpSpPr>
          <a:xfrm>
            <a:off x="304800" y="1219200"/>
            <a:ext cx="1474788" cy="1746250"/>
            <a:chOff x="140" y="1419"/>
            <a:chExt cx="1684" cy="1683"/>
          </a:xfrm>
        </p:grpSpPr>
        <p:sp>
          <p:nvSpPr>
            <p:cNvPr id="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13"/>
            <p:cNvSpPr>
              <a:spLocks noChangeArrowheads="1"/>
            </p:cNvSpPr>
            <p:nvPr/>
          </p:nvSpPr>
          <p:spPr bwMode="gray">
            <a:xfrm>
              <a:off x="258" y="1538"/>
              <a:ext cx="1461" cy="146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4" name="Oval 14"/>
            <p:cNvSpPr/>
            <p:nvPr/>
          </p:nvSpPr>
          <p:spPr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 anchor="ctr">
              <a:spAutoFit/>
            </a:bodyPr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5" name="Oval 15"/>
            <p:cNvSpPr/>
            <p:nvPr/>
          </p:nvSpPr>
          <p:spPr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6" name="Oval 16"/>
            <p:cNvSpPr/>
            <p:nvPr/>
          </p:nvSpPr>
          <p:spPr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7" name="Oval 17"/>
            <p:cNvSpPr/>
            <p:nvPr/>
          </p:nvSpPr>
          <p:spPr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8" name="Oval 18"/>
            <p:cNvSpPr/>
            <p:nvPr/>
          </p:nvSpPr>
          <p:spPr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2299" name="Picture 19" descr="mar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2" y="1773"/>
              <a:ext cx="1011" cy="10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300" name="AutoShape 20"/>
          <p:cNvSpPr/>
          <p:nvPr/>
        </p:nvSpPr>
        <p:spPr>
          <a:xfrm>
            <a:off x="2825750" y="2143760"/>
            <a:ext cx="2615565" cy="514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 algn="l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影响因素）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Oval 26"/>
          <p:cNvSpPr>
            <a:spLocks noChangeArrowheads="1"/>
          </p:cNvSpPr>
          <p:nvPr/>
        </p:nvSpPr>
        <p:spPr bwMode="auto">
          <a:xfrm>
            <a:off x="2362200" y="1371600"/>
            <a:ext cx="234950" cy="241300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02" name="AutoShape 22"/>
          <p:cNvSpPr/>
          <p:nvPr/>
        </p:nvSpPr>
        <p:spPr>
          <a:xfrm>
            <a:off x="2825750" y="3002280"/>
            <a:ext cx="2700020" cy="517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三、可行性分析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9" name="Oval 27"/>
          <p:cNvSpPr>
            <a:spLocks noChangeArrowheads="1"/>
          </p:cNvSpPr>
          <p:nvPr/>
        </p:nvSpPr>
        <p:spPr bwMode="auto">
          <a:xfrm>
            <a:off x="2362200" y="2209800"/>
            <a:ext cx="234950" cy="223838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04" name="AutoShape 24"/>
          <p:cNvSpPr/>
          <p:nvPr/>
        </p:nvSpPr>
        <p:spPr>
          <a:xfrm>
            <a:off x="2825750" y="3733800"/>
            <a:ext cx="2700020" cy="47815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四、应用与实践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5" name="AutoShape 29"/>
          <p:cNvSpPr/>
          <p:nvPr/>
        </p:nvSpPr>
        <p:spPr>
          <a:xfrm>
            <a:off x="2819400" y="4419600"/>
            <a:ext cx="2776220" cy="479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五、社会经济效益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6" name="Rectangle 30"/>
          <p:cNvSpPr/>
          <p:nvPr/>
        </p:nvSpPr>
        <p:spPr>
          <a:xfrm>
            <a:off x="2825750" y="30305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307" name="AutoShape 20"/>
          <p:cNvSpPr/>
          <p:nvPr/>
        </p:nvSpPr>
        <p:spPr>
          <a:xfrm>
            <a:off x="2825750" y="1247775"/>
            <a:ext cx="261556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一、绪论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8" name="Rectangle 21"/>
          <p:cNvSpPr/>
          <p:nvPr/>
        </p:nvSpPr>
        <p:spPr>
          <a:xfrm>
            <a:off x="2971800" y="914400"/>
            <a:ext cx="31686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218" name="Oval 27"/>
          <p:cNvSpPr>
            <a:spLocks noChangeArrowheads="1"/>
          </p:cNvSpPr>
          <p:nvPr/>
        </p:nvSpPr>
        <p:spPr bwMode="auto">
          <a:xfrm>
            <a:off x="2362200" y="2971800"/>
            <a:ext cx="234950" cy="212725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1" name="直接连接符 60"/>
          <p:cNvCxnSpPr/>
          <p:nvPr/>
        </p:nvCxnSpPr>
        <p:spPr>
          <a:xfrm flipV="1">
            <a:off x="152400" y="76200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2362200" y="3733800"/>
            <a:ext cx="234950" cy="212725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2362200" y="4495800"/>
            <a:ext cx="234950" cy="212725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Rectangle 4"/>
          <p:cNvSpPr/>
          <p:nvPr/>
        </p:nvSpPr>
        <p:spPr>
          <a:xfrm>
            <a:off x="838200" y="935673"/>
            <a:ext cx="7543800" cy="14147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0" eaLnBrk="0" hangingPunct="0">
              <a:lnSpc>
                <a:spcPct val="150000"/>
              </a:lnSpc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采用锚杆</a:t>
            </a:r>
            <a:r>
              <a:rPr lang="en-US" altLang="zh-CN" sz="2400" dirty="0">
                <a:solidFill>
                  <a:srgbClr val="0000FF"/>
                </a:solidFill>
                <a:latin typeface="宋体" panose="02010600030101010101" pitchFamily="2" charset="-122"/>
              </a:rPr>
              <a:t>+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锚索动态耦合支护：</a:t>
            </a:r>
            <a:endParaRPr lang="zh-CN" altLang="en-US" sz="2400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000" dirty="0">
                <a:latin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</a:rPr>
              <a:t> 通过监测实验确定最佳耦合时间（</a:t>
            </a:r>
            <a:r>
              <a:rPr lang="zh-CN" altLang="en-US" sz="2000" b="1" dirty="0">
                <a:sym typeface="+mn-ea"/>
              </a:rPr>
              <a:t>巷道变形速率如图</a:t>
            </a:r>
            <a:r>
              <a:rPr lang="en-US" altLang="zh-CN" sz="2000" b="1" dirty="0">
                <a:sym typeface="+mn-ea"/>
              </a:rPr>
              <a:t>7</a:t>
            </a:r>
            <a:r>
              <a:rPr lang="zh-CN" altLang="en-US" sz="2000" b="1" dirty="0">
                <a:sym typeface="+mn-ea"/>
              </a:rPr>
              <a:t>）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</p:txBody>
      </p:sp>
      <p:pic>
        <p:nvPicPr>
          <p:cNvPr id="37890" name="Picture 4"/>
          <p:cNvPicPr>
            <a:picLocks noGrp="1" noRo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730" y="2141855"/>
            <a:ext cx="7191375" cy="3783330"/>
          </a:xfrm>
        </p:spPr>
      </p:pic>
      <p:sp>
        <p:nvSpPr>
          <p:cNvPr id="2" name="文本框 1"/>
          <p:cNvSpPr txBox="1"/>
          <p:nvPr/>
        </p:nvSpPr>
        <p:spPr>
          <a:xfrm>
            <a:off x="3746500" y="6061710"/>
            <a:ext cx="2364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000000"/>
                </a:solidFill>
                <a:sym typeface="+mn-ea"/>
              </a:rPr>
              <a:t>图</a:t>
            </a:r>
            <a:r>
              <a:rPr lang="en-US" altLang="zh-CN" b="1" dirty="0">
                <a:solidFill>
                  <a:srgbClr val="000000"/>
                </a:solidFill>
                <a:sym typeface="+mn-ea"/>
              </a:rPr>
              <a:t>7  </a:t>
            </a:r>
            <a:r>
              <a:rPr lang="zh-CN" altLang="en-US" b="1" dirty="0">
                <a:sym typeface="+mn-ea"/>
              </a:rPr>
              <a:t>巷道变形速率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11150" y="1347470"/>
            <a:ext cx="8589010" cy="3943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en-US" altLang="zh-CN" sz="2000" dirty="0">
                <a:sym typeface="+mn-ea"/>
              </a:rPr>
              <a:t>    </a:t>
            </a:r>
            <a:endParaRPr lang="en-US" altLang="zh-CN" sz="2000" dirty="0">
              <a:sym typeface="+mn-ea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sym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 锚杆</a:t>
            </a:r>
            <a:r>
              <a:rPr lang="en-US" altLang="zh-CN" sz="2400" b="1" dirty="0">
                <a:solidFill>
                  <a:srgbClr val="0000FF"/>
                </a:solidFill>
                <a:sym typeface="+mn-ea"/>
              </a:rPr>
              <a:t>+</a:t>
            </a: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锚索最佳耦合时间：</a:t>
            </a:r>
            <a:endParaRPr lang="zh-CN" altLang="en-US" sz="2400" b="1" dirty="0">
              <a:solidFill>
                <a:srgbClr val="0000FF"/>
              </a:solidFill>
              <a:sym typeface="+mn-ea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sym typeface="+mn-ea"/>
              </a:rPr>
              <a:t>    通过检测分析：巷道掘进</a:t>
            </a:r>
            <a:r>
              <a:rPr lang="en-US" altLang="zh-CN" sz="2000" b="1" dirty="0">
                <a:sym typeface="+mn-ea"/>
              </a:rPr>
              <a:t>13</a:t>
            </a:r>
            <a:r>
              <a:rPr lang="zh-CN" altLang="en-US" sz="2000" b="1" dirty="0">
                <a:sym typeface="+mn-ea"/>
              </a:rPr>
              <a:t>天内变形量比较大，峰值速率的变化量集中在掘进后</a:t>
            </a:r>
            <a:r>
              <a:rPr lang="en-US" altLang="zh-CN" sz="2000" b="1" dirty="0">
                <a:sym typeface="+mn-ea"/>
              </a:rPr>
              <a:t>1-3</a:t>
            </a:r>
            <a:r>
              <a:rPr lang="zh-CN" altLang="en-US" sz="2000" b="1" dirty="0">
                <a:sym typeface="+mn-ea"/>
              </a:rPr>
              <a:t>天内围岩变形量最大。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sym typeface="+mn-ea"/>
              </a:rPr>
              <a:t>    确定锚杆</a:t>
            </a:r>
            <a:r>
              <a:rPr lang="en-US" altLang="zh-CN" sz="2000" b="1" dirty="0">
                <a:sym typeface="+mn-ea"/>
              </a:rPr>
              <a:t>+</a:t>
            </a:r>
            <a:r>
              <a:rPr lang="zh-CN" altLang="en-US" sz="2000" b="1" dirty="0">
                <a:sym typeface="+mn-ea"/>
              </a:rPr>
              <a:t>锚索最佳耦合时间：顶锚杆及时支护，帮锚滞后迎头</a:t>
            </a:r>
            <a:r>
              <a:rPr lang="en-US" altLang="zh-CN" sz="2000" b="1" dirty="0">
                <a:sym typeface="+mn-ea"/>
              </a:rPr>
              <a:t>5</a:t>
            </a:r>
            <a:r>
              <a:rPr lang="zh-CN" altLang="en-US" sz="2000" b="1" dirty="0">
                <a:sym typeface="+mn-ea"/>
              </a:rPr>
              <a:t>排，锚索滞后迎头</a:t>
            </a:r>
            <a:r>
              <a:rPr lang="en-US" altLang="zh-CN" sz="2000" b="1" dirty="0">
                <a:sym typeface="+mn-ea"/>
              </a:rPr>
              <a:t>10m</a:t>
            </a:r>
            <a:r>
              <a:rPr lang="zh-CN" altLang="en-US" sz="2000" b="1" dirty="0">
                <a:sym typeface="+mn-ea"/>
              </a:rPr>
              <a:t>。经实践验证，有利于平行作业，提高了工效，加快了施工速度，支护合理，达到了一次成巷的目的。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Rectangle 4"/>
          <p:cNvSpPr/>
          <p:nvPr/>
        </p:nvSpPr>
        <p:spPr>
          <a:xfrm>
            <a:off x="533400" y="485299"/>
            <a:ext cx="8077200" cy="56127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劳动组织优化分析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）采用“三八”制作业方式、</a:t>
            </a: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优化劳动组织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未优化劳动组织前：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原八点班前半班为检修班，后半班为进尺班，每天</a:t>
            </a:r>
            <a:r>
              <a:rPr lang="en-US" altLang="zh-CN" sz="2000" b="1" dirty="0">
                <a:latin typeface="宋体" panose="02010600030101010101" pitchFamily="2" charset="-122"/>
              </a:rPr>
              <a:t>8</a:t>
            </a:r>
            <a:r>
              <a:rPr lang="zh-CN" altLang="en-US" sz="2000" b="1" dirty="0">
                <a:latin typeface="宋体" panose="02010600030101010101" pitchFamily="2" charset="-122"/>
              </a:rPr>
              <a:t>点班影响进尺</a:t>
            </a:r>
            <a:r>
              <a:rPr lang="en-US" altLang="zh-CN" sz="2000" b="1" dirty="0">
                <a:latin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</a:rPr>
              <a:t>个小时。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优化劳动组织后：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将检修班人员分解到各生产班，利用掘进机截割后，生产班人员打锚杆、挂网的时间对机电设备进行检修，这样既保证了检修时间和检修质量，又增加了掘进时间。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）保证正规作业循环，每班设置正副掘进机司机和</a:t>
            </a:r>
            <a:r>
              <a:rPr lang="en-US" altLang="zh-CN" sz="2000" b="1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名掘进机检修工，</a:t>
            </a:r>
            <a:r>
              <a:rPr lang="zh-CN" altLang="en-US" sz="2000" b="1" dirty="0">
                <a:sym typeface="+mn-ea"/>
              </a:rPr>
              <a:t>提高了设备开机率</a:t>
            </a:r>
            <a:r>
              <a:rPr lang="zh-CN" altLang="en-US" sz="2000" b="1" dirty="0">
                <a:latin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38400" y="2328863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 flipV="1">
            <a:off x="754063" y="222250"/>
            <a:ext cx="6496050" cy="44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Rectangle 10"/>
          <p:cNvSpPr/>
          <p:nvPr/>
        </p:nvSpPr>
        <p:spPr>
          <a:xfrm>
            <a:off x="533400" y="1251427"/>
            <a:ext cx="7696200" cy="29533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、人机效能分析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加强管理、统筹协助。确保设备、配件、材料等及时供应和技术服务到位，成立专门的领导小组，协调各有关单位之间的关系，定期召开会议，进行各阶段工作布置和落实，以期达到不因外围服务不到位而影响生产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40966" name="Rectangle 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38400" y="2328863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0" name="Rectangle 21"/>
          <p:cNvSpPr/>
          <p:nvPr/>
        </p:nvSpPr>
        <p:spPr>
          <a:xfrm flipV="1">
            <a:off x="0" y="657225"/>
            <a:ext cx="91440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C6A89"/>
            </a:prstShdw>
          </a:effectLst>
        </p:spPr>
        <p:txBody>
          <a:bodyPr rot="10800000" anchor="ctr">
            <a:spAutoFit/>
          </a:bodyPr>
          <a:p>
            <a:pPr eaLnBrk="0" hangingPunct="0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 flipV="1">
            <a:off x="754063" y="222250"/>
            <a:ext cx="6496050" cy="44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Rectangle 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4" name="标题 7178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i="0" dirty="0">
                <a:solidFill>
                  <a:srgbClr val="C00000"/>
                </a:solidFill>
                <a:ea typeface="宋体" panose="02010600030101010101" pitchFamily="2" charset="-122"/>
              </a:rPr>
              <a:t>四、应用与实践</a:t>
            </a:r>
            <a:endParaRPr lang="zh-CN" altLang="en-US" i="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43015" name="文本占位符 7179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 anchor="t"/>
          <a:p>
            <a:pPr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一）工程概况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ea typeface="宋体" panose="02010600030101010101" pitchFamily="2" charset="-122"/>
              </a:rPr>
              <a:t>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己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15-17-12081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中抽岩巷布置在距己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15-17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煤层底板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12m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的位置，用于施工穿层钻孔掩护本煤层巷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道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掘进，该层岩石为石炭纪石灰岩，普氏系数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8.6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。巷道设计长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1463m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，半圆拱型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断面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sz="20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掘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=15.6m</a:t>
            </a:r>
            <a:r>
              <a:rPr lang="en-US" altLang="zh-CN" sz="200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。采用锚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网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锚索支护，锚杆采用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Φ22×2400mm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高强树脂锚杆，间排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距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 dirty="0">
                <a:ea typeface="宋体" panose="02010600030101010101" pitchFamily="2" charset="-122"/>
                <a:sym typeface="+mn-ea"/>
              </a:rPr>
              <a:t>用扭矩放大器提高锚杆的安装预应力达到</a:t>
            </a:r>
            <a:r>
              <a:rPr lang="en-US" altLang="zh-CN" sz="2000" b="1" dirty="0">
                <a:ea typeface="宋体" panose="02010600030101010101" pitchFamily="2" charset="-122"/>
                <a:sym typeface="+mn-ea"/>
              </a:rPr>
              <a:t>320N · m</a:t>
            </a:r>
            <a:r>
              <a:rPr lang="zh-CN" altLang="en-US" sz="2000" b="1" dirty="0"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Φ6mm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钢筋网全断面挂网；锚索采用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Φ17.8×6500mm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钢绞线，“三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三”布置，间排距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1600×3200mm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8" name="Rectangle 4"/>
          <p:cNvSpPr/>
          <p:nvPr/>
        </p:nvSpPr>
        <p:spPr>
          <a:xfrm>
            <a:off x="228600" y="694055"/>
            <a:ext cx="8534400" cy="560959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0" eaLnBrk="0" hangingPunct="0">
              <a:lnSpc>
                <a:spcPct val="150000"/>
              </a:lnSpc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二）岩石掘进机及截齿选择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0" eaLnBrk="0" hangingPunct="0">
              <a:lnSpc>
                <a:spcPct val="150000"/>
              </a:lnSpc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</a:rPr>
              <a:t>采用</a:t>
            </a:r>
            <a:r>
              <a:rPr lang="en-US" altLang="zh-CN" sz="2000" b="1" dirty="0">
                <a:latin typeface="宋体" panose="02010600030101010101" pitchFamily="2" charset="-122"/>
              </a:rPr>
              <a:t>EBZ-260</a:t>
            </a:r>
            <a:r>
              <a:rPr lang="zh-CN" altLang="en-US" sz="2000" b="1" dirty="0">
                <a:latin typeface="宋体" panose="02010600030101010101" pitchFamily="2" charset="-122"/>
              </a:rPr>
              <a:t>岩石掘进机及凯南麦特加强型截齿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defTabSz="0" eaLnBrk="0" hangingPunct="0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）整体参数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 总体长度：</a:t>
            </a:r>
            <a:r>
              <a:rPr lang="en-US" altLang="zh-CN" sz="2000" b="1" dirty="0">
                <a:latin typeface="宋体" panose="02010600030101010101" pitchFamily="2" charset="-122"/>
              </a:rPr>
              <a:t>11.5m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 总体宽度：</a:t>
            </a:r>
            <a:r>
              <a:rPr lang="en-US" altLang="zh-CN" sz="2000" b="1" dirty="0">
                <a:latin typeface="宋体" panose="02010600030101010101" pitchFamily="2" charset="-122"/>
              </a:rPr>
              <a:t>3.6m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 总体高度：</a:t>
            </a:r>
            <a:r>
              <a:rPr lang="en-US" altLang="zh-CN" sz="2000" b="1" dirty="0">
                <a:latin typeface="宋体" panose="02010600030101010101" pitchFamily="2" charset="-122"/>
              </a:rPr>
              <a:t>2.0m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 卧底深度：</a:t>
            </a:r>
            <a:r>
              <a:rPr lang="en-US" altLang="zh-CN" sz="2000" b="1" dirty="0">
                <a:latin typeface="宋体" panose="02010600030101010101" pitchFamily="2" charset="-122"/>
              </a:rPr>
              <a:t>200mm</a:t>
            </a:r>
            <a:r>
              <a:rPr lang="zh-CN" altLang="en-US" sz="2000" b="1" dirty="0">
                <a:latin typeface="宋体" panose="02010600030101010101" pitchFamily="2" charset="-122"/>
              </a:rPr>
              <a:t>爬坡能力：≦</a:t>
            </a:r>
            <a:r>
              <a:rPr lang="en-US" altLang="zh-CN" sz="2000" b="1" dirty="0">
                <a:latin typeface="宋体" panose="02010600030101010101" pitchFamily="2" charset="-122"/>
              </a:rPr>
              <a:t>±18°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 可经济截割岩石硬度：</a:t>
            </a:r>
            <a:r>
              <a:rPr lang="en-US" altLang="zh-CN" sz="2000" b="1" dirty="0">
                <a:sym typeface="+mn-ea"/>
              </a:rPr>
              <a:t>f</a:t>
            </a:r>
            <a:r>
              <a:rPr lang="zh-CN" altLang="en-US" sz="2000" b="1" dirty="0">
                <a:latin typeface="宋体" panose="02010600030101010101" pitchFamily="2" charset="-122"/>
              </a:rPr>
              <a:t>≦</a:t>
            </a:r>
            <a:r>
              <a:rPr lang="en-US" altLang="zh-CN" sz="2000" b="1" dirty="0">
                <a:sym typeface="+mn-ea"/>
              </a:rPr>
              <a:t>10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rgbClr val="0DCF2D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dirty="0">
              <a:latin typeface="宋体" panose="02010600030101010101" pitchFamily="2" charset="-122"/>
            </a:endParaRPr>
          </a:p>
          <a:p>
            <a:pPr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2" name="矩形 6"/>
          <p:cNvSpPr/>
          <p:nvPr/>
        </p:nvSpPr>
        <p:spPr>
          <a:xfrm>
            <a:off x="381000" y="1200150"/>
            <a:ext cx="8458200" cy="8001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sym typeface="+mn-ea"/>
              </a:rPr>
              <a:t>）掘进机切割方式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①一般情况下，应从工作面中部开始截割，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首先切割掏槽后打底扫帮顶。截割时按照先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软后硬的顺序（如图</a:t>
            </a:r>
            <a:r>
              <a:rPr lang="en-US" altLang="zh-CN" sz="2000" b="1" dirty="0">
                <a:latin typeface="宋体" panose="02010600030101010101" pitchFamily="2" charset="-122"/>
              </a:rPr>
              <a:t>8</a:t>
            </a:r>
            <a:r>
              <a:rPr lang="zh-CN" altLang="en-US" sz="2000" b="1" dirty="0">
                <a:latin typeface="宋体" panose="02010600030101010101" pitchFamily="2" charset="-122"/>
              </a:rPr>
              <a:t>所示）。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tabLst>
                <a:tab pos="1143000" algn="l"/>
                <a:tab pos="4343400" algn="l"/>
              </a:tabLst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②切割必须考虑岩岩的层理，截割头应沿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层理方向移动，不应横断层理。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宋体" panose="02010600030101010101" pitchFamily="2" charset="-122"/>
            </a:endParaRPr>
          </a:p>
        </p:txBody>
      </p:sp>
      <p:pic>
        <p:nvPicPr>
          <p:cNvPr id="46083" name="图片 38917"/>
          <p:cNvPicPr>
            <a:picLocks noChangeAspect="1"/>
          </p:cNvPicPr>
          <p:nvPr/>
        </p:nvPicPr>
        <p:blipFill>
          <a:blip r:embed="rId1"/>
          <a:srcRect l="35007" t="10806" r="30696" b="36505"/>
          <a:stretch>
            <a:fillRect/>
          </a:stretch>
        </p:blipFill>
        <p:spPr>
          <a:xfrm>
            <a:off x="5404485" y="1531620"/>
            <a:ext cx="3522345" cy="3474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138545" y="5180330"/>
            <a:ext cx="2129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000000"/>
                </a:solidFill>
                <a:sym typeface="+mn-ea"/>
              </a:rPr>
              <a:t>图</a:t>
            </a:r>
            <a:r>
              <a:rPr lang="en-US" altLang="zh-CN" b="1" dirty="0">
                <a:solidFill>
                  <a:srgbClr val="000000"/>
                </a:solidFill>
                <a:sym typeface="+mn-ea"/>
              </a:rPr>
              <a:t>8</a:t>
            </a:r>
            <a:r>
              <a:rPr lang="zh-CN" altLang="en-US" b="1" dirty="0">
                <a:sym typeface="+mn-ea"/>
              </a:rPr>
              <a:t>掘进机切割图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6" name="Rectangle 6"/>
          <p:cNvSpPr/>
          <p:nvPr/>
        </p:nvSpPr>
        <p:spPr>
          <a:xfrm>
            <a:off x="609600" y="1055370"/>
            <a:ext cx="8001000" cy="28613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0" eaLnBrk="0" hangingPunct="0"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）截割深度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30000"/>
              </a:lnSpc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截割深度的选择直接影响截割工效和截齿的磨损，截割深度太深，截齿损耗快，造成生产成本上升，且掘进机由于负荷过大，容易超负荷运转，造成机器故障率提高，增加维修时间。截割深度浅，直接影响掘进进度，因此，截割深度的优化，是提高掘进效率的关键，通过对截割深度</a:t>
            </a:r>
            <a:r>
              <a:rPr lang="en-US" altLang="zh-CN" sz="2000" b="1" dirty="0">
                <a:latin typeface="宋体" panose="02010600030101010101" pitchFamily="2" charset="-122"/>
              </a:rPr>
              <a:t>150mm</a:t>
            </a:r>
            <a:r>
              <a:rPr lang="zh-CN" altLang="en-US" sz="2000" b="1" dirty="0">
                <a:latin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宋体" panose="02010600030101010101" pitchFamily="2" charset="-122"/>
              </a:rPr>
              <a:t>200mm</a:t>
            </a:r>
            <a:r>
              <a:rPr lang="zh-CN" altLang="en-US" sz="2000" b="1" dirty="0">
                <a:latin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宋体" panose="02010600030101010101" pitchFamily="2" charset="-122"/>
              </a:rPr>
              <a:t>250mm</a:t>
            </a:r>
            <a:r>
              <a:rPr lang="zh-CN" altLang="en-US" sz="2000" b="1" dirty="0">
                <a:latin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宋体" panose="02010600030101010101" pitchFamily="2" charset="-122"/>
              </a:rPr>
              <a:t>300mm</a:t>
            </a:r>
            <a:r>
              <a:rPr lang="zh-CN" altLang="en-US" sz="2000" b="1" dirty="0">
                <a:latin typeface="宋体" panose="02010600030101010101" pitchFamily="2" charset="-122"/>
              </a:rPr>
              <a:t>组织</a:t>
            </a:r>
            <a:r>
              <a:rPr lang="en-US" altLang="zh-CN" sz="2000" b="1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个班进行了试验对比，最终我们选择采用截割深度</a:t>
            </a:r>
            <a:r>
              <a:rPr lang="en-US" altLang="zh-CN" sz="2000" b="1" dirty="0">
                <a:latin typeface="宋体" panose="02010600030101010101" pitchFamily="2" charset="-122"/>
              </a:rPr>
              <a:t>200mm</a:t>
            </a:r>
            <a:r>
              <a:rPr lang="zh-CN" altLang="en-US" sz="2000" b="1" dirty="0">
                <a:latin typeface="宋体" panose="02010600030101010101" pitchFamily="2" charset="-122"/>
              </a:rPr>
              <a:t>（如</a:t>
            </a:r>
            <a:r>
              <a:rPr lang="zh-CN" altLang="en-US" sz="2000" b="1" dirty="0">
                <a:sym typeface="+mn-ea"/>
              </a:rPr>
              <a:t>表</a:t>
            </a:r>
            <a:r>
              <a:rPr lang="en-US" altLang="zh-CN" sz="2000" b="1" dirty="0">
                <a:sym typeface="+mn-ea"/>
              </a:rPr>
              <a:t>2 </a:t>
            </a:r>
            <a:r>
              <a:rPr lang="zh-CN" altLang="en-US" sz="2000" b="1" dirty="0">
                <a:sym typeface="+mn-ea"/>
              </a:rPr>
              <a:t>截割深度对比情况）。</a:t>
            </a:r>
            <a:endParaRPr lang="en-US" altLang="zh-CN" sz="2000" b="1" dirty="0">
              <a:latin typeface="宋体" panose="02010600030101010101" pitchFamily="2" charset="-122"/>
              <a:sym typeface="+mn-ea"/>
            </a:endParaRPr>
          </a:p>
        </p:txBody>
      </p:sp>
      <p:graphicFrame>
        <p:nvGraphicFramePr>
          <p:cNvPr id="40002" name="表格 40001"/>
          <p:cNvGraphicFramePr/>
          <p:nvPr/>
        </p:nvGraphicFramePr>
        <p:xfrm>
          <a:off x="1447800" y="4217035"/>
          <a:ext cx="6324600" cy="2137410"/>
        </p:xfrm>
        <a:graphic>
          <a:graphicData uri="http://schemas.openxmlformats.org/drawingml/2006/table">
            <a:tbl>
              <a:tblPr/>
              <a:tblGrid>
                <a:gridCol w="1676400"/>
                <a:gridCol w="2362200"/>
                <a:gridCol w="2286000"/>
              </a:tblGrid>
              <a:tr h="49720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截深（</a:t>
                      </a: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每循环平均截割时间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每循环截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sym typeface="+mn-ea"/>
                        </a:rPr>
                        <a:t>齿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消耗个数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150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200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分钟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200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160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分钟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250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150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分钟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300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145</a:t>
                      </a:r>
                      <a:r>
                        <a:rPr lang="zh-CN" altLang="en-US" sz="1800" dirty="0">
                          <a:ea typeface="宋体" panose="02010600030101010101" pitchFamily="2" charset="-122"/>
                        </a:rPr>
                        <a:t>分钟</a:t>
                      </a:r>
                      <a:endParaRPr lang="zh-CN" altLang="en-US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v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8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Rectangle 4"/>
          <p:cNvSpPr/>
          <p:nvPr/>
        </p:nvSpPr>
        <p:spPr>
          <a:xfrm>
            <a:off x="782320" y="1578610"/>
            <a:ext cx="7554595" cy="41351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355600"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三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劳动组织优化 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55600"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indent="355600"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sym typeface="+mn-ea"/>
              </a:rPr>
              <a:t>改进施工工艺，优化劳动组织，提高了设备开机率，保证施工作业正规循环。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355600"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每班设置正副掘进机司机和</a:t>
            </a:r>
            <a:r>
              <a:rPr lang="en-US" altLang="zh-CN" sz="2000" b="1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名掘进机检修工。取消</a:t>
            </a:r>
            <a:r>
              <a:rPr lang="en-US" altLang="zh-CN" sz="2000" b="1" dirty="0">
                <a:latin typeface="宋体" panose="02010600030101010101" pitchFamily="2" charset="-122"/>
              </a:rPr>
              <a:t>8</a:t>
            </a:r>
            <a:r>
              <a:rPr lang="zh-CN" altLang="en-US" sz="2000" b="1" dirty="0">
                <a:latin typeface="宋体" panose="02010600030101010101" pitchFamily="2" charset="-122"/>
              </a:rPr>
              <a:t>点班检修班将检修班人员分解到各生产班，利用掘进机截割后，生产班人员打锚杆、挂网的时间对机电设备进行检修（</a:t>
            </a: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优化劳动组织前后对比</a:t>
            </a:r>
            <a:r>
              <a:rPr lang="zh-CN" altLang="en-US" sz="2000" b="1" dirty="0">
                <a:latin typeface="宋体" panose="02010600030101010101" pitchFamily="2" charset="-122"/>
              </a:rPr>
              <a:t>如表</a:t>
            </a:r>
            <a:r>
              <a:rPr lang="en-US" altLang="zh-CN" sz="2000" b="1" dirty="0">
                <a:latin typeface="宋体" panose="02010600030101010101" pitchFamily="2" charset="-122"/>
              </a:rPr>
              <a:t>3-4</a:t>
            </a:r>
            <a:r>
              <a:rPr lang="zh-CN" altLang="en-US" sz="2000" b="1" dirty="0">
                <a:sym typeface="+mn-ea"/>
              </a:rPr>
              <a:t>所示</a:t>
            </a:r>
            <a:r>
              <a:rPr lang="zh-CN" altLang="en-US" sz="2000" b="1" dirty="0">
                <a:latin typeface="宋体" panose="02010600030101010101" pitchFamily="2" charset="-122"/>
              </a:rPr>
              <a:t>）。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4" name="直接连接符 5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6" name="Rectangle 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227" name="矩形 8198"/>
          <p:cNvSpPr/>
          <p:nvPr/>
        </p:nvSpPr>
        <p:spPr>
          <a:xfrm>
            <a:off x="564515" y="1127125"/>
            <a:ext cx="7739380" cy="189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ctr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优化前循环作业图表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graphicFrame>
        <p:nvGraphicFramePr>
          <p:cNvPr id="52228" name="对象 8200"/>
          <p:cNvGraphicFramePr/>
          <p:nvPr/>
        </p:nvGraphicFramePr>
        <p:xfrm>
          <a:off x="291465" y="2250440"/>
          <a:ext cx="4432935" cy="396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2363450" imgH="4981575" progId="AutoCAD.Drawing.17">
                  <p:embed/>
                </p:oleObj>
              </mc:Choice>
              <mc:Fallback>
                <p:oleObj name="" r:id="rId1" imgW="12363450" imgH="4981575" progId="AutoCAD.Drawing.17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rcRect l="38560" t="25528" r="42665" b="40538"/>
                      <a:stretch>
                        <a:fillRect/>
                      </a:stretch>
                    </p:blipFill>
                    <p:spPr>
                      <a:xfrm>
                        <a:off x="291465" y="2250440"/>
                        <a:ext cx="4432935" cy="39604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对象 8201"/>
          <p:cNvGraphicFramePr/>
          <p:nvPr/>
        </p:nvGraphicFramePr>
        <p:xfrm>
          <a:off x="4636770" y="2174875"/>
          <a:ext cx="4209415" cy="388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1439525" imgH="4495800" progId="AutoCAD.Drawing.17">
                  <p:embed/>
                </p:oleObj>
              </mc:Choice>
              <mc:Fallback>
                <p:oleObj name="" r:id="rId3" imgW="11439525" imgH="4495800" progId="AutoCAD.Drawing.17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rcRect l="22224" t="11249" r="37036" b="14841"/>
                      <a:stretch>
                        <a:fillRect/>
                      </a:stretch>
                    </p:blipFill>
                    <p:spPr>
                      <a:xfrm>
                        <a:off x="4636770" y="2174875"/>
                        <a:ext cx="4209415" cy="38887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914400" y="268288"/>
            <a:ext cx="7772400" cy="777875"/>
          </a:xfrm>
        </p:spPr>
        <p:txBody>
          <a:bodyPr wrap="square" lIns="91440" tIns="45720" rIns="91440" bIns="45720" anchor="ctr"/>
          <a:p>
            <a:r>
              <a:rPr lang="zh-CN" altLang="en-US" sz="3200" i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一、绪论</a:t>
            </a:r>
            <a:endParaRPr lang="zh-CN" altLang="en-US" sz="3200" i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533400" y="1082675"/>
            <a:ext cx="8153400" cy="5089525"/>
          </a:xfrm>
        </p:spPr>
        <p:txBody>
          <a:bodyPr wrap="square" lIns="91440" tIns="45720" rIns="91440" bIns="45720" anchor="t"/>
          <a:p>
            <a:pPr>
              <a:lnSpc>
                <a:spcPct val="120000"/>
              </a:lnSpc>
              <a:buChar char="Ø"/>
            </a:pPr>
            <a:r>
              <a:rPr lang="zh-CN" altLang="en-US" sz="1900" b="1" dirty="0"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研究的背景</a:t>
            </a:r>
            <a:r>
              <a:rPr lang="zh-CN" altLang="en-US" sz="2800" b="1" dirty="0">
                <a:ea typeface="宋体" panose="02010600030101010101" pitchFamily="2" charset="-122"/>
              </a:rPr>
              <a:t> </a:t>
            </a:r>
            <a:r>
              <a:rPr lang="zh-CN" altLang="en-US" sz="1900" b="1" dirty="0">
                <a:ea typeface="宋体" panose="02010600030101010101" pitchFamily="2" charset="-122"/>
              </a:rPr>
              <a:t>   </a:t>
            </a:r>
            <a:endParaRPr lang="en-US" altLang="zh-CN" sz="19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Char char="Ø"/>
            </a:pPr>
            <a:r>
              <a:rPr lang="zh-CN" altLang="zh-CN" sz="2000" b="1" dirty="0">
                <a:ea typeface="宋体" panose="02010600030101010101" pitchFamily="2" charset="-122"/>
              </a:rPr>
              <a:t>       </a:t>
            </a:r>
            <a:endParaRPr lang="zh-CN" altLang="zh-CN" sz="20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Char char="Ø"/>
            </a:pPr>
            <a:r>
              <a:rPr lang="zh-CN" altLang="zh-CN" sz="2000" b="1" dirty="0">
                <a:ea typeface="宋体" panose="02010600030101010101" pitchFamily="2" charset="-122"/>
              </a:rPr>
              <a:t>      平</a:t>
            </a:r>
            <a:r>
              <a:rPr lang="zh-CN" altLang="en-US" sz="2000" b="1" dirty="0">
                <a:ea typeface="宋体" panose="02010600030101010101" pitchFamily="2" charset="-122"/>
              </a:rPr>
              <a:t>煤</a:t>
            </a:r>
            <a:r>
              <a:rPr lang="zh-CN" altLang="zh-CN" sz="2000" b="1" dirty="0">
                <a:ea typeface="宋体" panose="02010600030101010101" pitchFamily="2" charset="-122"/>
              </a:rPr>
              <a:t>首山矿</a:t>
            </a:r>
            <a:r>
              <a:rPr lang="zh-CN" altLang="en-US" sz="2000" b="1" dirty="0">
                <a:ea typeface="宋体" panose="02010600030101010101" pitchFamily="2" charset="-122"/>
              </a:rPr>
              <a:t>为煤与瓦斯突出矿井。主要开采己</a:t>
            </a:r>
            <a:r>
              <a:rPr lang="en-US" altLang="zh-CN" sz="1400" b="1" dirty="0">
                <a:ea typeface="宋体" panose="02010600030101010101" pitchFamily="2" charset="-122"/>
              </a:rPr>
              <a:t>15</a:t>
            </a:r>
            <a:r>
              <a:rPr lang="zh-CN" altLang="en-US" sz="2000" b="1" dirty="0">
                <a:ea typeface="宋体" panose="02010600030101010101" pitchFamily="2" charset="-122"/>
              </a:rPr>
              <a:t>和己</a:t>
            </a:r>
            <a:r>
              <a:rPr lang="en-US" altLang="zh-CN" sz="1400" b="1" dirty="0">
                <a:ea typeface="宋体" panose="02010600030101010101" pitchFamily="2" charset="-122"/>
              </a:rPr>
              <a:t>16-17</a:t>
            </a:r>
            <a:r>
              <a:rPr lang="zh-CN" altLang="en-US" sz="2000" b="1" dirty="0">
                <a:ea typeface="宋体" panose="02010600030101010101" pitchFamily="2" charset="-122"/>
              </a:rPr>
              <a:t>煤层均为突出煤层。</a:t>
            </a: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Char char="Ø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己</a:t>
            </a:r>
            <a:r>
              <a:rPr lang="en-US" altLang="zh-CN" sz="2000" b="1" baseline="-25000">
                <a:cs typeface="宋体" panose="02010600030101010101" pitchFamily="2" charset="-122"/>
                <a:sym typeface="+mn-ea"/>
              </a:rPr>
              <a:t>15-17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-12081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为高瓦斯采煤工作面，垂深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810m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，采面长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260m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，走向长度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1463m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，采高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4.0m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，可采储量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213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万</a:t>
            </a:r>
            <a:r>
              <a:rPr lang="en-US" altLang="zh-CN" sz="2000" b="1"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。工作面设计为：</a:t>
            </a:r>
            <a:r>
              <a:rPr lang="zh-CN" altLang="en-US" sz="2000" b="1" dirty="0">
                <a:sym typeface="+mn-ea"/>
              </a:rPr>
              <a:t>“一面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七</a:t>
            </a:r>
            <a:r>
              <a:rPr lang="zh-CN" altLang="en-US" sz="2000" b="1" dirty="0">
                <a:sym typeface="+mn-ea"/>
              </a:rPr>
              <a:t>巷”的瓦斯治理布置方式，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要求回采前，需要提前施工出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条低抽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岩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巷和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条高抽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岩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巷，采掘接替出现了前所未有的紧张局面，直接影响着矿井的安全高效发展。而解决这一问题的关键就在于，如何实现抽放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岩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巷的安全快速高效掘进。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Char char="Ø"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5" name="直接连接符 14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0" name="矩形 17"/>
          <p:cNvSpPr/>
          <p:nvPr/>
        </p:nvSpPr>
        <p:spPr>
          <a:xfrm>
            <a:off x="227330" y="1229360"/>
            <a:ext cx="7799705" cy="2896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宋体" panose="02010600030101010101" pitchFamily="2" charset="-122"/>
              </a:rPr>
              <a:t>          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宋体" panose="02010600030101010101" pitchFamily="2" charset="-122"/>
              </a:rPr>
              <a:t>              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sym typeface="+mn-ea"/>
              </a:rPr>
              <a:t>优化后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</a:rPr>
              <a:t>掘进机掘进正规作业循环图表</a:t>
            </a:r>
            <a:r>
              <a:rPr lang="en-US" altLang="zh-CN" sz="2400" dirty="0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endParaRPr lang="en-US" altLang="zh-CN" sz="2400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graphicFrame>
        <p:nvGraphicFramePr>
          <p:cNvPr id="53251" name="对象 45061"/>
          <p:cNvGraphicFramePr/>
          <p:nvPr/>
        </p:nvGraphicFramePr>
        <p:xfrm>
          <a:off x="1651000" y="2425700"/>
          <a:ext cx="5791200" cy="382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2344400" imgH="5276850" progId="AutoCAD.Drawing.17">
                  <p:embed/>
                </p:oleObj>
              </mc:Choice>
              <mc:Fallback>
                <p:oleObj name="" r:id="rId1" imgW="12344400" imgH="5276850" progId="AutoCAD.Drawing.1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 l="39670" t="29311" r="18863" b="7767"/>
                      <a:stretch>
                        <a:fillRect/>
                      </a:stretch>
                    </p:blipFill>
                    <p:spPr>
                      <a:xfrm>
                        <a:off x="1651000" y="2425700"/>
                        <a:ext cx="5791200" cy="3820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4" name="矩形 5"/>
          <p:cNvSpPr/>
          <p:nvPr/>
        </p:nvSpPr>
        <p:spPr>
          <a:xfrm>
            <a:off x="685800" y="1219200"/>
            <a:ext cx="7543800" cy="54159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四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)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掘进施工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）采用掘进机掘进，搭胶带输送机出砟运输，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sym typeface="+mn-ea"/>
              </a:rPr>
              <a:t>（</a:t>
            </a:r>
            <a:r>
              <a:rPr lang="en-US" altLang="zh-CN" sz="2000" b="1" dirty="0">
                <a:sym typeface="+mn-ea"/>
              </a:rPr>
              <a:t>2</a:t>
            </a:r>
            <a:r>
              <a:rPr lang="zh-CN" altLang="en-US" sz="2000" b="1" dirty="0">
                <a:sym typeface="+mn-ea"/>
              </a:rPr>
              <a:t>）锚杆、锚索支护，</a:t>
            </a:r>
            <a:r>
              <a:rPr lang="zh-CN" altLang="en-US" sz="2000" b="1" dirty="0">
                <a:latin typeface="宋体" panose="02010600030101010101" pitchFamily="2" charset="-122"/>
              </a:rPr>
              <a:t>采用 </a:t>
            </a:r>
            <a:r>
              <a:rPr lang="en-US" altLang="zh-CN" sz="2000" b="1" dirty="0">
                <a:latin typeface="宋体" panose="02010600030101010101" pitchFamily="2" charset="-122"/>
              </a:rPr>
              <a:t>YT-28</a:t>
            </a:r>
            <a:r>
              <a:rPr lang="zh-CN" altLang="en-US" sz="2000" b="1" dirty="0">
                <a:latin typeface="宋体" panose="02010600030101010101" pitchFamily="2" charset="-122"/>
              </a:rPr>
              <a:t>型风钻</a:t>
            </a:r>
            <a:r>
              <a:rPr lang="zh-CN" altLang="en-US" sz="2000" b="1" dirty="0">
                <a:sym typeface="+mn-ea"/>
              </a:rPr>
              <a:t>打锚杆</a:t>
            </a:r>
            <a:r>
              <a:rPr lang="zh-CN" altLang="en-US" sz="2000" b="1" dirty="0">
                <a:latin typeface="宋体" panose="02010600030101010101" pitchFamily="2" charset="-122"/>
              </a:rPr>
              <a:t>，液压钻机（一机双</a:t>
            </a:r>
            <a:r>
              <a:rPr lang="zh-CN" altLang="en-US" sz="2000" b="1" dirty="0">
                <a:sym typeface="+mn-ea"/>
              </a:rPr>
              <a:t>机</a:t>
            </a:r>
            <a:r>
              <a:rPr lang="zh-CN" altLang="en-US" sz="2000" b="1" dirty="0">
                <a:latin typeface="宋体" panose="02010600030101010101" pitchFamily="2" charset="-122"/>
              </a:rPr>
              <a:t>）进行锚索支护。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）排矸系统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独立排矸系统：一级矸石仓，容积</a:t>
            </a:r>
            <a:r>
              <a:rPr lang="en-US" altLang="zh-CN" sz="2000" b="1" dirty="0">
                <a:latin typeface="宋体" panose="02010600030101010101" pitchFamily="2" charset="-122"/>
              </a:rPr>
              <a:t>140m3</a:t>
            </a:r>
            <a:r>
              <a:rPr lang="zh-CN" altLang="en-US" sz="2000" b="1" dirty="0">
                <a:latin typeface="宋体" panose="02010600030101010101" pitchFamily="2" charset="-122"/>
              </a:rPr>
              <a:t>，二级矸石仓容积</a:t>
            </a:r>
            <a:r>
              <a:rPr lang="en-US" altLang="zh-CN" sz="2000" b="1" dirty="0">
                <a:latin typeface="宋体" panose="02010600030101010101" pitchFamily="2" charset="-122"/>
              </a:rPr>
              <a:t>650m</a:t>
            </a:r>
            <a:r>
              <a:rPr lang="en-US" altLang="zh-CN" sz="2000" b="1" baseline="30000" dirty="0">
                <a:latin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排矸路线：工作面</a:t>
            </a:r>
            <a:r>
              <a:rPr lang="en-US" altLang="zh-CN" sz="2000" b="1" dirty="0"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</a:rPr>
              <a:t>掘进机</a:t>
            </a:r>
            <a:r>
              <a:rPr lang="en-US" altLang="zh-CN" sz="2000" b="1" dirty="0">
                <a:latin typeface="宋体" panose="02010600030101010101" pitchFamily="2" charset="-122"/>
              </a:rPr>
              <a:t>— </a:t>
            </a:r>
            <a:r>
              <a:rPr lang="zh-CN" altLang="en-US" sz="2000" b="1" dirty="0">
                <a:latin typeface="宋体" panose="02010600030101010101" pitchFamily="2" charset="-122"/>
              </a:rPr>
              <a:t>工作面皮带</a:t>
            </a:r>
            <a:r>
              <a:rPr lang="en-US" altLang="zh-CN" sz="2000" b="1" dirty="0">
                <a:latin typeface="宋体" panose="02010600030101010101" pitchFamily="2" charset="-122"/>
              </a:rPr>
              <a:t>— </a:t>
            </a:r>
            <a:r>
              <a:rPr lang="zh-CN" altLang="en-US" sz="2000" b="1" dirty="0">
                <a:latin typeface="宋体" panose="02010600030101010101" pitchFamily="2" charset="-122"/>
              </a:rPr>
              <a:t>一级矸石仓</a:t>
            </a:r>
            <a:r>
              <a:rPr lang="en-US" altLang="zh-CN" sz="2000" b="1" dirty="0"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</a:rPr>
              <a:t>己二运输皮带下山</a:t>
            </a:r>
            <a:r>
              <a:rPr lang="en-US" altLang="zh-CN" sz="2000" b="1" dirty="0"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</a:rPr>
              <a:t>二级矸石仓</a:t>
            </a:r>
            <a:r>
              <a:rPr lang="en-US" altLang="zh-CN" sz="2000" b="1" dirty="0"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</a:rPr>
              <a:t>矿车</a:t>
            </a:r>
            <a:r>
              <a:rPr lang="en-US" altLang="zh-CN" sz="2000" b="1" dirty="0"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</a:rPr>
              <a:t>副井</a:t>
            </a:r>
            <a:r>
              <a:rPr lang="en-US" altLang="zh-CN" sz="2000" b="1" dirty="0"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</a:rPr>
              <a:t>地面。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spcBef>
                <a:spcPct val="0"/>
              </a:spcBef>
              <a:tabLst>
                <a:tab pos="1143000" algn="l"/>
                <a:tab pos="4343400" algn="l"/>
              </a:tabLst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0" name="直接连接符 9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矩形 12"/>
          <p:cNvSpPr/>
          <p:nvPr/>
        </p:nvSpPr>
        <p:spPr>
          <a:xfrm>
            <a:off x="533400" y="1143000"/>
            <a:ext cx="8077200" cy="4215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五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) ZLF—450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矿用制冷装置装置的应用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现场岩石温度达到</a:t>
            </a:r>
            <a:r>
              <a:rPr lang="en-US" altLang="zh-CN" sz="2000" b="1" dirty="0">
                <a:latin typeface="宋体" panose="02010600030101010101" pitchFamily="2" charset="-122"/>
              </a:rPr>
              <a:t>30-34℃</a:t>
            </a:r>
            <a:r>
              <a:rPr lang="zh-CN" altLang="en-US" sz="2000" b="1" dirty="0">
                <a:latin typeface="宋体" panose="02010600030101010101" pitchFamily="2" charset="-122"/>
              </a:rPr>
              <a:t>，工作环境恶劣，采用</a:t>
            </a:r>
            <a:r>
              <a:rPr lang="en-US" altLang="zh-CN" sz="2000" b="1" dirty="0">
                <a:latin typeface="宋体" panose="02010600030101010101" pitchFamily="2" charset="-122"/>
              </a:rPr>
              <a:t>ZLF—450</a:t>
            </a:r>
            <a:r>
              <a:rPr lang="zh-CN" altLang="en-US" sz="2000" b="1" dirty="0">
                <a:latin typeface="宋体" panose="02010600030101010101" pitchFamily="2" charset="-122"/>
              </a:rPr>
              <a:t>矿用制冷装置用于局部降温，可以使巷道温度达到</a:t>
            </a:r>
            <a:r>
              <a:rPr lang="en-US" altLang="zh-CN" sz="2000" b="1" dirty="0">
                <a:latin typeface="宋体" panose="02010600030101010101" pitchFamily="2" charset="-122"/>
              </a:rPr>
              <a:t>28℃</a:t>
            </a:r>
            <a:r>
              <a:rPr lang="zh-CN" altLang="en-US" sz="2000" b="1" dirty="0">
                <a:latin typeface="宋体" panose="02010600030101010101" pitchFamily="2" charset="-122"/>
              </a:rPr>
              <a:t>以下。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b="1" dirty="0">
                <a:latin typeface="宋体" panose="02010600030101010101" pitchFamily="2" charset="-122"/>
              </a:rPr>
              <a:t>    用制冷装置可以将空气的热量传递到经过冷凝器的冷却水中，通过水循环带走热量，达到降温的目的，减少了高温对矿井职工的健康及劳动效率的不利影响。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defTabSz="0" eaLnBrk="0" hangingPunct="0">
              <a:buClr>
                <a:schemeClr val="folHlink"/>
              </a:buClr>
              <a:buFont typeface="Wingdings" panose="05000000000000000000" pitchFamily="2" charset="2"/>
              <a:buNone/>
              <a:tabLst>
                <a:tab pos="1143000" algn="l"/>
                <a:tab pos="4343400" algn="l"/>
              </a:tabLst>
            </a:pPr>
            <a:r>
              <a:rPr lang="zh-CN" altLang="en-US" sz="2000" dirty="0">
                <a:latin typeface="宋体" panose="02010600030101010101" pitchFamily="2" charset="-122"/>
              </a:rPr>
              <a:t> 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defTabSz="0">
              <a:buChar char="•"/>
              <a:tabLst>
                <a:tab pos="1143000" algn="l"/>
                <a:tab pos="4343400" algn="l"/>
              </a:tabLst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5" name="直接连接符 14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0" name="矩形 2"/>
          <p:cNvSpPr/>
          <p:nvPr/>
        </p:nvSpPr>
        <p:spPr>
          <a:xfrm>
            <a:off x="533400" y="1143000"/>
            <a:ext cx="8077200" cy="2799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361950" eaLnBrk="0" hangingPunct="0">
              <a:spcBef>
                <a:spcPct val="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六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保证措施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61950" eaLnBrk="0" hangingPunct="0">
              <a:spcBef>
                <a:spcPct val="0"/>
              </a:spcBef>
            </a:pP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61950" eaLnBrk="0" hangingPunct="0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r>
              <a:rPr lang="zh-CN" altLang="en-US" sz="2000" b="1" dirty="0">
                <a:latin typeface="宋体" panose="02010600030101010101" pitchFamily="2" charset="-122"/>
              </a:rPr>
              <a:t>在组织快速掘进需要有关单位的相互协调，以确保设备、配件、材料等及时供应和技术服务到位。应加强管理，制定切实可行的激励约束机制。</a:t>
            </a:r>
            <a:r>
              <a:rPr lang="zh-CN" altLang="en-US" sz="2000" b="1" dirty="0">
                <a:sym typeface="+mn-ea"/>
              </a:rPr>
              <a:t>确保</a:t>
            </a:r>
            <a:r>
              <a:rPr lang="zh-CN" altLang="en-US" sz="2000" b="1" dirty="0">
                <a:latin typeface="宋体" panose="02010600030101010101" pitchFamily="2" charset="-122"/>
              </a:rPr>
              <a:t>班组正规循环</a:t>
            </a:r>
            <a:r>
              <a:rPr lang="en-US" altLang="zh-CN" sz="2000" b="1" dirty="0">
                <a:latin typeface="宋体" panose="02010600030101010101" pitchFamily="2" charset="-122"/>
              </a:rPr>
              <a:t>90%</a:t>
            </a:r>
            <a:r>
              <a:rPr lang="zh-CN" altLang="en-US" sz="2000" b="1" dirty="0">
                <a:latin typeface="宋体" panose="02010600030101010101" pitchFamily="2" charset="-122"/>
              </a:rPr>
              <a:t>以上，工程质量优良，实现</a:t>
            </a:r>
            <a:r>
              <a:rPr lang="zh-CN" altLang="en-US" sz="2000" b="1" dirty="0">
                <a:sym typeface="+mn-ea"/>
              </a:rPr>
              <a:t>安全高效快速施工</a:t>
            </a:r>
            <a:r>
              <a:rPr lang="zh-CN" altLang="en-US" sz="2000" b="1" dirty="0">
                <a:latin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内容占位符 8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7820025" cy="5307330"/>
          </a:xfrm>
        </p:spPr>
        <p:txBody>
          <a:bodyPr wrap="square" lIns="91440" tIns="45720" rIns="91440" bIns="45720" anchor="t"/>
          <a:p>
            <a:pPr>
              <a:buNone/>
            </a:pPr>
            <a:r>
              <a:rPr lang="en-US" altLang="zh-CN" sz="2800" b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七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) </a:t>
            </a:r>
            <a:r>
              <a:rPr lang="zh-CN" altLang="zh-CN" sz="2800" b="1" dirty="0">
                <a:solidFill>
                  <a:srgbClr val="C00000"/>
                </a:solidFill>
                <a:ea typeface="宋体" panose="02010600030101010101" pitchFamily="2" charset="-122"/>
              </a:rPr>
              <a:t>主要创新点</a:t>
            </a:r>
            <a:endParaRPr lang="zh-CN" altLang="zh-CN" sz="28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通过提高掘进效率，不断探索、总结经验教训，积极创新，创出了一套成熟的快速掘进技术在己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15-17—12081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中抽巷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的成功应用，开创了大埋深（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810m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）、高应力、大断面（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15.6m</a:t>
            </a:r>
            <a:r>
              <a:rPr lang="en-US" altLang="zh-CN" sz="2000" b="1" baseline="30000" dirty="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）全岩巷综掘月单进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360m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，刷新了全国同类矿井岩巷综掘最高纪录。</a:t>
            </a:r>
            <a:endParaRPr lang="zh-CN" altLang="en-US" sz="2000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该项目根据“锚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网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索”动态耦合支护原理，综合运用理论分析、现场试验等方法，确定锚杆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锚索动态耦合支护的技术参数。锚杆、锚索最佳耦合时间为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2—3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天，锚索滞后迎头距离为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10-13m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，创循环小班进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4.8m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，日最高进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14.4m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、月单进达到</a:t>
            </a:r>
            <a:r>
              <a:rPr lang="en-US" altLang="zh-CN" sz="2000" b="1" dirty="0">
                <a:solidFill>
                  <a:srgbClr val="0000FF"/>
                </a:solidFill>
                <a:ea typeface="宋体" panose="02010600030101010101" pitchFamily="2" charset="-122"/>
              </a:rPr>
              <a:t>360m</a:t>
            </a:r>
            <a:r>
              <a:rPr lang="zh-CN" altLang="en-US" sz="2000" b="1" dirty="0">
                <a:solidFill>
                  <a:srgbClr val="0000FF"/>
                </a:solidFill>
                <a:ea typeface="宋体" panose="02010600030101010101" pitchFamily="2" charset="-122"/>
              </a:rPr>
              <a:t>的好成绩。</a:t>
            </a:r>
            <a:endParaRPr lang="zh-CN" altLang="en-US" sz="2000" b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直接连接符 7"/>
          <p:cNvCxnSpPr/>
          <p:nvPr/>
        </p:nvCxnSpPr>
        <p:spPr>
          <a:xfrm flipV="1">
            <a:off x="0" y="91440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内容占位符 8"/>
          <p:cNvSpPr/>
          <p:nvPr/>
        </p:nvSpPr>
        <p:spPr>
          <a:xfrm>
            <a:off x="266700" y="920750"/>
            <a:ext cx="8610600" cy="5257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0000FF"/>
                </a:solidFill>
                <a:sym typeface="+mn-ea"/>
              </a:rPr>
              <a:t>3</a:t>
            </a:r>
            <a:r>
              <a:rPr lang="zh-CN" altLang="en-US" sz="2000" b="1" dirty="0">
                <a:solidFill>
                  <a:srgbClr val="0000FF"/>
                </a:solidFill>
                <a:sym typeface="+mn-ea"/>
              </a:rPr>
              <a:t>、实现一次成巷快速掘进，杜绝了二次维修，保证了矿井安全高产高效生产。 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、使用先进的掘进设备，合理组织、配套形成了集掘进、排矸、</a:t>
            </a:r>
            <a:r>
              <a:rPr lang="zh-CN" altLang="en-US" sz="2000" b="1" dirty="0">
                <a:solidFill>
                  <a:srgbClr val="0000FF"/>
                </a:solidFill>
                <a:sym typeface="+mn-ea"/>
              </a:rPr>
              <a:t>支护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连续平行快速</a:t>
            </a:r>
            <a:r>
              <a:rPr lang="zh-CN" altLang="en-US" sz="2000" b="1" dirty="0">
                <a:solidFill>
                  <a:srgbClr val="0000FF"/>
                </a:solidFill>
                <a:sym typeface="+mn-ea"/>
              </a:rPr>
              <a:t>掘进作业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4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、对高地温的恶劣作业环境，采用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ZLF—450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矿用制冷装置进行降温，改善职工劳动作业环境，提高工作效率，为快速掘进提供了保障。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4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、劳动组织优化，施工工艺改进，取消了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点检修班，将检修班人员分解到生产班，增加了设备检修时间，提高了设备开机率，增加了作业时间，提高了正规循环率。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5" name="直接连接符 14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0" name="Rectangle 1"/>
          <p:cNvSpPr/>
          <p:nvPr/>
        </p:nvSpPr>
        <p:spPr>
          <a:xfrm>
            <a:off x="850900" y="1584325"/>
            <a:ext cx="7861300" cy="54730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36195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五  社会经济效益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indent="361950" eaLnBrk="0" hangingPunct="0">
              <a:lnSpc>
                <a:spcPct val="13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indent="361950" eaLnBrk="0" hangingPunct="0">
              <a:lnSpc>
                <a:spcPct val="13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C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开</a:t>
            </a:r>
            <a:r>
              <a:rPr lang="zh-CN" altLang="zh-CN" sz="2400" dirty="0">
                <a:solidFill>
                  <a:srgbClr val="C00000"/>
                </a:solidFill>
                <a:sym typeface="+mn-ea"/>
              </a:rPr>
              <a:t>创了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高瓦斯采面</a:t>
            </a:r>
            <a:r>
              <a:rPr lang="zh-CN" altLang="zh-CN" sz="2400" dirty="0">
                <a:solidFill>
                  <a:srgbClr val="C00000"/>
                </a:solidFill>
                <a:sym typeface="+mn-ea"/>
              </a:rPr>
              <a:t>大采长（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260m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），</a:t>
            </a:r>
            <a:r>
              <a:rPr lang="zh-CN" altLang="zh-CN" sz="2400" dirty="0">
                <a:solidFill>
                  <a:srgbClr val="C00000"/>
                </a:solidFill>
                <a:sym typeface="+mn-ea"/>
              </a:rPr>
              <a:t>“一面七巷”的瓦斯治理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安全回采模</a:t>
            </a:r>
            <a:r>
              <a:rPr lang="zh-CN" altLang="zh-CN" sz="2400" dirty="0">
                <a:solidFill>
                  <a:srgbClr val="C00000"/>
                </a:solidFill>
                <a:sym typeface="+mn-ea"/>
              </a:rPr>
              <a:t>式，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突破了高瓦斯综采面采长较小（不超过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150m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）的限制，实现了安全高产高效回采。在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2015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年全国大部分煤炭企业亏损的情况下，该矿仍盈利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7000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余万元 。</a:t>
            </a:r>
            <a:endParaRPr lang="zh-CN" altLang="en-US" sz="2400" dirty="0">
              <a:solidFill>
                <a:srgbClr val="C00000"/>
              </a:solidFill>
              <a:latin typeface="宋体" panose="02010600030101010101" pitchFamily="2" charset="-122"/>
              <a:sym typeface="+mn-ea"/>
            </a:endParaRPr>
          </a:p>
          <a:p>
            <a:pPr indent="361950" eaLnBrk="0" hangingPunct="0">
              <a:lnSpc>
                <a:spcPct val="13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、大埋深、高应力矿井岩巷快速掘进成功应用，实现一次成巷，节约了生产成本，利于采掘接替，推广应用前景非常广阔。</a:t>
            </a:r>
            <a:r>
              <a:rPr lang="zh-CN" altLang="en-US" sz="2400" dirty="0"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indent="36195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文本占位符 154626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 sz="5400" dirty="0">
              <a:solidFill>
                <a:srgbClr val="0DCF2D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5400" dirty="0">
                <a:solidFill>
                  <a:srgbClr val="0DCF2D"/>
                </a:solidFill>
                <a:ea typeface="宋体" panose="02010600030101010101" pitchFamily="2" charset="-122"/>
              </a:rPr>
              <a:t>        </a:t>
            </a:r>
            <a:endParaRPr lang="zh-CN" altLang="en-US" sz="5400" dirty="0">
              <a:solidFill>
                <a:srgbClr val="0DCF2D"/>
              </a:solidFill>
              <a:ea typeface="宋体" panose="02010600030101010101" pitchFamily="2" charset="-122"/>
            </a:endParaRPr>
          </a:p>
          <a:p>
            <a:r>
              <a:rPr lang="zh-CN" altLang="en-US" sz="5400" dirty="0">
                <a:solidFill>
                  <a:srgbClr val="0DCF2D"/>
                </a:solidFill>
                <a:ea typeface="宋体" panose="02010600030101010101" pitchFamily="2" charset="-122"/>
              </a:rPr>
              <a:t>       请批 评 指 正。</a:t>
            </a:r>
            <a:endParaRPr lang="zh-CN" altLang="en-US" sz="5400" dirty="0">
              <a:solidFill>
                <a:srgbClr val="0DCF2D"/>
              </a:solidFill>
              <a:ea typeface="宋体" panose="02010600030101010101" pitchFamily="2" charset="-122"/>
            </a:endParaRPr>
          </a:p>
          <a:p>
            <a:r>
              <a:rPr lang="zh-CN" altLang="en-US" sz="5400" dirty="0">
                <a:solidFill>
                  <a:srgbClr val="0DCF2D"/>
                </a:solidFill>
                <a:ea typeface="宋体" panose="02010600030101010101" pitchFamily="2" charset="-122"/>
              </a:rPr>
              <a:t>              </a:t>
            </a:r>
            <a:r>
              <a:rPr lang="zh-CN" altLang="en-US" sz="5400" dirty="0">
                <a:solidFill>
                  <a:srgbClr val="0DCF2D"/>
                </a:solidFill>
                <a:ea typeface="宋体" panose="02010600030101010101" pitchFamily="2" charset="-122"/>
                <a:sym typeface="+mn-ea"/>
              </a:rPr>
              <a:t>谢 谢 ！</a:t>
            </a:r>
            <a:endParaRPr lang="zh-CN" altLang="en-US" sz="5400" dirty="0">
              <a:solidFill>
                <a:srgbClr val="0DCF2D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内容占位符 2"/>
          <p:cNvSpPr>
            <a:spLocks noGrp="1"/>
          </p:cNvSpPr>
          <p:nvPr>
            <p:ph idx="1"/>
          </p:nvPr>
        </p:nvSpPr>
        <p:spPr>
          <a:xfrm>
            <a:off x="528638" y="1011238"/>
            <a:ext cx="8153400" cy="5334000"/>
          </a:xfrm>
        </p:spPr>
        <p:txBody>
          <a:bodyPr wrap="square" lIns="91440" tIns="45720" rIns="91440" bIns="45720" anchor="t"/>
          <a:p>
            <a:pPr lvl="1">
              <a:lnSpc>
                <a:spcPct val="150000"/>
              </a:lnSpc>
              <a:buChar char="u"/>
            </a:pP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二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）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总体研究思路</a:t>
            </a:r>
            <a:endParaRPr lang="zh-CN" altLang="en-US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60000"/>
              </a:lnSpc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    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巷道快速高效掘进是一项综合性施工工艺，掘进效率受到多重因素的综合影响，其因素包括地质条件、掘进层位、设备选型配套、排矸系统、劳动组织优化、施工工艺改进等。</a:t>
            </a:r>
            <a:endParaRPr lang="zh-CN" altLang="en-US" sz="2000" b="1" noProof="1"/>
          </a:p>
          <a:p>
            <a:pPr lvl="1">
              <a:lnSpc>
                <a:spcPct val="160000"/>
              </a:lnSpc>
              <a:buNone/>
            </a:pPr>
            <a:r>
              <a:rPr lang="zh-CN" altLang="zh-CN" sz="2000" b="1" dirty="0">
                <a:ea typeface="宋体" panose="02010600030101010101" pitchFamily="2" charset="-122"/>
              </a:rPr>
              <a:t>           通过不断的实践及研究和探索；按照围岩特性设计合理的支护形式和支护参数，采用一次成巷技术，按照快速综掘成巷目标编制快速综掘施工循环作业图表，培训并配置相应的作业人员，实现</a:t>
            </a:r>
            <a:r>
              <a:rPr lang="en-US" altLang="zh-CN" sz="2000" b="1" dirty="0">
                <a:sym typeface="+mn-ea"/>
              </a:rPr>
              <a:t>“</a:t>
            </a:r>
            <a:r>
              <a:rPr lang="zh-CN" altLang="zh-CN" sz="2000" b="1" dirty="0">
                <a:ea typeface="宋体" panose="02010600030101010101" pitchFamily="2" charset="-122"/>
              </a:rPr>
              <a:t>人、机、料、法、环</a:t>
            </a:r>
            <a:r>
              <a:rPr lang="zh-CN" altLang="en-US" sz="2000" b="1" dirty="0">
                <a:ea typeface="宋体" panose="02010600030101010101" pitchFamily="2" charset="-122"/>
              </a:rPr>
              <a:t> </a:t>
            </a:r>
            <a:r>
              <a:rPr lang="en-US" altLang="zh-CN" sz="2000" b="1" dirty="0">
                <a:ea typeface="宋体" panose="02010600030101010101" pitchFamily="2" charset="-122"/>
              </a:rPr>
              <a:t>5M</a:t>
            </a:r>
            <a:r>
              <a:rPr lang="zh-CN" altLang="en-US" sz="2000" b="1" dirty="0">
                <a:ea typeface="宋体" panose="02010600030101010101" pitchFamily="2" charset="-122"/>
              </a:rPr>
              <a:t>管理</a:t>
            </a:r>
            <a:r>
              <a:rPr lang="en-US" altLang="zh-CN" sz="2000" b="1" dirty="0">
                <a:ea typeface="宋体" panose="02010600030101010101" pitchFamily="2" charset="-122"/>
              </a:rPr>
              <a:t>”</a:t>
            </a:r>
            <a:r>
              <a:rPr lang="zh-CN" altLang="en-US" sz="2000" b="1" dirty="0">
                <a:ea typeface="宋体" panose="02010600030101010101" pitchFamily="2" charset="-122"/>
              </a:rPr>
              <a:t>（示意图</a:t>
            </a:r>
            <a:r>
              <a:rPr lang="en-US" altLang="zh-CN" sz="2000" b="1" dirty="0"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ea typeface="宋体" panose="02010600030101010101" pitchFamily="2" charset="-122"/>
              </a:rPr>
              <a:t>），最终形成一套较为完整和行之有效的大断面岩巷</a:t>
            </a:r>
            <a:r>
              <a:rPr lang="zh-CN" altLang="en-US" sz="2000" b="1">
                <a:cs typeface="宋体" panose="02010600030101010101" pitchFamily="2" charset="-122"/>
                <a:sym typeface="+mn-ea"/>
              </a:rPr>
              <a:t>快速掘进技术。</a:t>
            </a:r>
            <a:endParaRPr lang="en-US" altLang="zh-CN" sz="2000" b="1" dirty="0"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127028"/>
          <p:cNvSpPr/>
          <p:nvPr/>
        </p:nvSpPr>
        <p:spPr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C6A89"/>
            </a:prstShdw>
          </a:effectLst>
        </p:spPr>
        <p:txBody>
          <a:bodyPr anchor="t"/>
          <a:p>
            <a:pPr eaLnBrk="0" hangingPunct="0"/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16386" name="对象 127027"/>
          <p:cNvGraphicFramePr/>
          <p:nvPr/>
        </p:nvGraphicFramePr>
        <p:xfrm>
          <a:off x="92710" y="540385"/>
          <a:ext cx="8610600" cy="460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325350" imgH="5543550" progId="AutoCAD.Drawing.17">
                  <p:embed/>
                </p:oleObj>
              </mc:Choice>
              <mc:Fallback>
                <p:oleObj name="" r:id="rId1" imgW="12325350" imgH="5543550" progId="AutoCAD.Drawing.1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44591" t="41531" r="19547" b="19402"/>
                      <a:stretch>
                        <a:fillRect/>
                      </a:stretch>
                    </p:blipFill>
                    <p:spPr>
                      <a:xfrm>
                        <a:off x="92710" y="540385"/>
                        <a:ext cx="8610600" cy="4608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90650" y="5556250"/>
            <a:ext cx="54209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ym typeface="+mn-ea"/>
              </a:rPr>
              <a:t>  </a:t>
            </a:r>
            <a:r>
              <a:rPr lang="en-US" altLang="zh-CN" b="1" dirty="0">
                <a:sym typeface="+mn-ea"/>
              </a:rPr>
              <a:t>  </a:t>
            </a:r>
            <a:r>
              <a:rPr lang="en-US" altLang="zh-CN" sz="2000" b="1" dirty="0">
                <a:sym typeface="+mn-ea"/>
              </a:rPr>
              <a:t>“</a:t>
            </a:r>
            <a:r>
              <a:rPr lang="zh-CN" altLang="zh-CN" sz="2000" b="1" dirty="0">
                <a:sym typeface="+mn-ea"/>
              </a:rPr>
              <a:t>人、机、料、法、环</a:t>
            </a:r>
            <a:r>
              <a:rPr lang="zh-CN" altLang="en-US" sz="2000" b="1" dirty="0">
                <a:sym typeface="+mn-ea"/>
              </a:rPr>
              <a:t> </a:t>
            </a:r>
            <a:r>
              <a:rPr lang="en-US" altLang="zh-CN" sz="2000" b="1" dirty="0">
                <a:sym typeface="+mn-ea"/>
              </a:rPr>
              <a:t>5M</a:t>
            </a:r>
            <a:r>
              <a:rPr lang="zh-CN" altLang="en-US" sz="2000" b="1" dirty="0">
                <a:sym typeface="+mn-ea"/>
              </a:rPr>
              <a:t>管理</a:t>
            </a:r>
            <a:r>
              <a:rPr lang="en-US" altLang="zh-CN" sz="2000" b="1" dirty="0">
                <a:sym typeface="+mn-ea"/>
              </a:rPr>
              <a:t>”</a:t>
            </a:r>
            <a:r>
              <a:rPr lang="zh-CN" altLang="en-US" sz="2000" b="1" dirty="0">
                <a:sym typeface="+mn-ea"/>
              </a:rPr>
              <a:t>示意图</a:t>
            </a:r>
            <a:r>
              <a:rPr lang="en-US" altLang="zh-CN" sz="2000" b="1" dirty="0">
                <a:sym typeface="+mn-ea"/>
              </a:rPr>
              <a:t>1</a:t>
            </a:r>
            <a:endParaRPr lang="en-US" altLang="zh-CN" sz="2000" b="1" dirty="0"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104"/>
          <p:cNvSpPr txBox="1"/>
          <p:nvPr/>
        </p:nvSpPr>
        <p:spPr>
          <a:xfrm>
            <a:off x="609600" y="1220788"/>
            <a:ext cx="7772400" cy="5464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三）</a:t>
            </a:r>
            <a:r>
              <a:rPr lang="zh-CN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主要研究内容：</a:t>
            </a:r>
            <a:endParaRPr lang="zh-CN" altLang="zh-CN" sz="28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latin typeface="宋体" panose="02010600030101010101" pitchFamily="2" charset="-122"/>
              </a:rPr>
              <a:t> 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、大埋深、高应力岩巷单</a:t>
            </a:r>
            <a:r>
              <a:rPr lang="zh-CN" altLang="en-US" sz="2000" b="1" dirty="0">
                <a:sym typeface="+mn-ea"/>
              </a:rPr>
              <a:t>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创水平影响因素理论分析。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latin typeface="宋体" panose="02010600030101010101" pitchFamily="2" charset="-122"/>
              </a:rPr>
              <a:t> 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latin typeface="宋体" panose="02010600030101010101" pitchFamily="2" charset="-122"/>
              </a:rPr>
              <a:t> 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、大埋深、高应力</a:t>
            </a:r>
            <a:r>
              <a:rPr lang="zh-CN" altLang="en-US" sz="2000" b="1" dirty="0">
                <a:sym typeface="+mn-ea"/>
              </a:rPr>
              <a:t>岩巷单进创水平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技术可行性研究。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DCF2D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latin typeface="宋体" panose="02010600030101010101" pitchFamily="2" charset="-122"/>
              </a:rPr>
              <a:t> 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、大埋深、高应力</a:t>
            </a:r>
            <a:r>
              <a:rPr lang="zh-CN" altLang="en-US" sz="2000" b="1" dirty="0">
                <a:sym typeface="+mn-ea"/>
              </a:rPr>
              <a:t>岩巷单进创水平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技术应用与实践。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 txBox="1"/>
          <p:nvPr/>
        </p:nvSpPr>
        <p:spPr>
          <a:xfrm>
            <a:off x="685800" y="0"/>
            <a:ext cx="7772400" cy="777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二、影响因素研究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-25400" y="828675"/>
            <a:ext cx="9144000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63"/>
          <p:cNvSpPr/>
          <p:nvPr/>
        </p:nvSpPr>
        <p:spPr>
          <a:xfrm>
            <a:off x="381000" y="245745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0" eaLnBrk="0" hangingPunct="0">
              <a:spcBef>
                <a:spcPct val="0"/>
              </a:spcBef>
              <a:tabLst>
                <a:tab pos="1143000" algn="l"/>
                <a:tab pos="4343400" algn="l"/>
              </a:tabLst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6" name="Oval 26"/>
          <p:cNvSpPr>
            <a:spLocks noChangeArrowheads="1"/>
          </p:cNvSpPr>
          <p:nvPr/>
        </p:nvSpPr>
        <p:spPr bwMode="auto">
          <a:xfrm>
            <a:off x="2362200" y="1600200"/>
            <a:ext cx="234950" cy="241300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AutoShape 20"/>
          <p:cNvSpPr/>
          <p:nvPr/>
        </p:nvSpPr>
        <p:spPr>
          <a:xfrm>
            <a:off x="2819400" y="2362200"/>
            <a:ext cx="51911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人的因素                                            （人）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1510" name="AutoShape 20"/>
          <p:cNvSpPr/>
          <p:nvPr/>
        </p:nvSpPr>
        <p:spPr>
          <a:xfrm>
            <a:off x="2819400" y="1447800"/>
            <a:ext cx="51911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地质环境                     （环）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3" name="Oval 26"/>
          <p:cNvSpPr>
            <a:spLocks noChangeArrowheads="1"/>
          </p:cNvSpPr>
          <p:nvPr/>
        </p:nvSpPr>
        <p:spPr bwMode="auto">
          <a:xfrm>
            <a:off x="2362200" y="2438400"/>
            <a:ext cx="234950" cy="241300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2362200" y="3276600"/>
            <a:ext cx="234950" cy="241300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2362200" y="4038600"/>
            <a:ext cx="234950" cy="241300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2362200" y="4876800"/>
            <a:ext cx="234950" cy="241300"/>
          </a:xfrm>
          <a:prstGeom prst="ellipse">
            <a:avLst/>
          </a:prstGeom>
          <a:solidFill>
            <a:srgbClr val="9D2369"/>
          </a:solidFill>
          <a:ln w="19050">
            <a:solidFill>
              <a:srgbClr val="FFFFFF"/>
            </a:solidFill>
            <a:rou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5" name="AutoShape 20"/>
          <p:cNvSpPr/>
          <p:nvPr/>
        </p:nvSpPr>
        <p:spPr>
          <a:xfrm>
            <a:off x="2819400" y="3200400"/>
            <a:ext cx="51911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掘进设备选型及配套系统             （机）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1516" name="AutoShape 20"/>
          <p:cNvSpPr/>
          <p:nvPr/>
        </p:nvSpPr>
        <p:spPr>
          <a:xfrm>
            <a:off x="2819400" y="3914775"/>
            <a:ext cx="51911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支护技术材料                                （料）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1517" name="AutoShape 20"/>
          <p:cNvSpPr/>
          <p:nvPr/>
        </p:nvSpPr>
        <p:spPr>
          <a:xfrm>
            <a:off x="2895600" y="4724400"/>
            <a:ext cx="51911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管理机制                                       （法）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1" name="内容占位符 2"/>
          <p:cNvSpPr/>
          <p:nvPr/>
        </p:nvSpPr>
        <p:spPr>
          <a:xfrm>
            <a:off x="381000" y="1066800"/>
            <a:ext cx="830580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、地质环境影响（环）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>
                <a:latin typeface="宋体" panose="02010600030101010101" pitchFamily="2" charset="-122"/>
              </a:rPr>
              <a:t>(1)</a:t>
            </a:r>
            <a:r>
              <a:rPr lang="zh-CN" altLang="en-US" sz="2000" b="1" dirty="0">
                <a:latin typeface="宋体" panose="02010600030101010101" pitchFamily="2" charset="-122"/>
              </a:rPr>
              <a:t>高地应力：</a:t>
            </a:r>
            <a:br>
              <a:rPr lang="zh-CN" altLang="en-US" sz="2000" b="1" dirty="0">
                <a:latin typeface="宋体" panose="02010600030101010101" pitchFamily="2" charset="-122"/>
              </a:rPr>
            </a:br>
            <a:r>
              <a:rPr lang="zh-CN" altLang="en-US" sz="2000" b="1" dirty="0">
                <a:latin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进入深部开采以后，仅重力引起的垂直原岩应力通常就超过工程岩体的抗压强度 </a:t>
            </a:r>
            <a:r>
              <a:rPr lang="en-US" altLang="zh-CN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&gt;20MPa</a:t>
            </a:r>
            <a: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，而由于工程开挖所引起的应力集中则更是远大于围岩体的强度 </a:t>
            </a:r>
            <a:r>
              <a:rPr lang="en-US" altLang="zh-CN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&gt;40MPa</a:t>
            </a:r>
            <a: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。地应力明显增大，冲击地压、构造应力场复杂，巷道支护十分困难。</a:t>
            </a:r>
            <a:endParaRPr lang="zh-CN" altLang="en-US" sz="2000" b="1" dirty="0">
              <a:latin typeface="宋体" panose="02010600030101010101" pitchFamily="2" charset="-122"/>
              <a:sym typeface="黑体" panose="02010600030101010101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）高地温：</a:t>
            </a:r>
            <a:b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</a:br>
            <a:r>
              <a:rPr lang="zh-CN" altLang="en-US" sz="2000" b="1" dirty="0">
                <a:latin typeface="宋体" panose="02010600030101010101" pitchFamily="2" charset="-122"/>
                <a:sym typeface="黑体" panose="02010600030101010101" pitchFamily="2" charset="-122"/>
              </a:rPr>
              <a:t>    矿井采掘工作面温度</a:t>
            </a:r>
            <a:r>
              <a:rPr lang="en-US" altLang="zh-CN" sz="2000" b="1" dirty="0">
                <a:sym typeface="黑体" panose="02010600030101010101" pitchFamily="2" charset="-122"/>
              </a:rPr>
              <a:t>30-31℃</a:t>
            </a:r>
            <a:r>
              <a:rPr lang="zh-CN" altLang="en-US" sz="2000" b="1" dirty="0">
                <a:sym typeface="黑体" panose="02010600030101010101" pitchFamily="2" charset="-122"/>
              </a:rPr>
              <a:t>，夏季达到</a:t>
            </a:r>
            <a:r>
              <a:rPr lang="en-US" altLang="zh-CN" sz="2000" b="1" dirty="0">
                <a:sym typeface="黑体" panose="02010600030101010101" pitchFamily="2" charset="-122"/>
              </a:rPr>
              <a:t>31-34℃</a:t>
            </a:r>
            <a:endParaRPr lang="en-US" altLang="zh-CN" sz="2000" b="1" dirty="0">
              <a:latin typeface="宋体" panose="02010600030101010101" pitchFamily="2" charset="-122"/>
              <a:sym typeface="黑体" panose="02010600030101010101" pitchFamily="2" charset="-122"/>
            </a:endParaRPr>
          </a:p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3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zh-CN" sz="2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 flipV="1">
            <a:off x="-25400" y="908050"/>
            <a:ext cx="9144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1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5" name="内容占位符 2"/>
          <p:cNvSpPr/>
          <p:nvPr/>
        </p:nvSpPr>
        <p:spPr>
          <a:xfrm>
            <a:off x="381000" y="1295400"/>
            <a:ext cx="8305800" cy="426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、人的影响因素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（人）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zh-CN" altLang="en-US" sz="2000" b="1" dirty="0">
                <a:latin typeface="Arial" panose="020B0604020202020204" pitchFamily="34" charset="0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</a:rPr>
              <a:t>）管理者素质 ：管理者，尤其是基层直接管理者的技术水平、组织能力、管理能力、培训能力等方面在施工组织中尤为重要。 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zh-CN" altLang="en-US" sz="2000" b="1" dirty="0"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zh-CN" altLang="en-US" sz="2000" b="1" dirty="0">
                <a:latin typeface="Arial" panose="020B0604020202020204" pitchFamily="34" charset="0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</a:rPr>
              <a:t>2)</a:t>
            </a:r>
            <a:r>
              <a:rPr lang="zh-CN" altLang="en-US" sz="2000" b="1" dirty="0">
                <a:latin typeface="Arial" panose="020B0604020202020204" pitchFamily="34" charset="0"/>
              </a:rPr>
              <a:t>作业者的素质 ：劳动者的素质主要包括受教育程度、技术熟练程度、劳动者的生产积极性及相互之间配合默契程度、安全教育程度等几个方面。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 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5448</Words>
  <Application>WPS 演示</Application>
  <PresentationFormat>在屏幕上显示</PresentationFormat>
  <Paragraphs>321</Paragraphs>
  <Slides>37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宋体</vt:lpstr>
      <vt:lpstr>Wingdings</vt:lpstr>
      <vt:lpstr>Verdana</vt:lpstr>
      <vt:lpstr>等线</vt:lpstr>
      <vt:lpstr>华文细黑</vt:lpstr>
      <vt:lpstr>华文新魏</vt:lpstr>
      <vt:lpstr>黑体</vt:lpstr>
      <vt:lpstr>微软雅黑</vt:lpstr>
      <vt:lpstr>华文中宋</vt:lpstr>
      <vt:lpstr>隶书</vt:lpstr>
      <vt:lpstr>楷体</vt:lpstr>
      <vt:lpstr>Arial Unicode MS</vt:lpstr>
      <vt:lpstr>Times New Roman</vt:lpstr>
      <vt:lpstr>楷体_GB2312</vt:lpstr>
      <vt:lpstr>Default Design</vt:lpstr>
      <vt:lpstr>1_Default Design</vt:lpstr>
      <vt:lpstr>AutoCAD.Drawing.17</vt:lpstr>
      <vt:lpstr>AutoCAD.Drawing.17</vt:lpstr>
      <vt:lpstr>AutoCAD.Drawing.17</vt:lpstr>
      <vt:lpstr>AutoCAD.Drawing.17</vt:lpstr>
      <vt:lpstr>大埋深、岩巷“锚+网+索”耦合支护 单进水创平技术研究与实践 </vt:lpstr>
      <vt:lpstr>目  录</vt:lpstr>
      <vt:lpstr>一、绪论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三、可行性分析</vt:lpstr>
      <vt:lpstr>PowerPoint 演示文稿</vt:lpstr>
      <vt:lpstr>PowerPoint 演示文稿</vt:lpstr>
      <vt:lpstr>PowerPoint 演示文稿</vt:lpstr>
      <vt:lpstr>PowerPoint 演示文稿</vt:lpstr>
      <vt:lpstr>       在低抽巷建立两个离层观测点以及十字位移观测点进行观测，用高强锚杆配合扭矩放大器与进行支护效果对比分析。</vt:lpstr>
      <vt:lpstr>       通过数据对比用大扭矩锚杆钻机巷道变形量较小，更容易达到一次支护有效控制巷道变形 的目的。</vt:lpstr>
      <vt:lpstr>PowerPoint 演示文稿</vt:lpstr>
      <vt:lpstr>PowerPoint 演示文稿</vt:lpstr>
      <vt:lpstr>PowerPoint 演示文稿</vt:lpstr>
      <vt:lpstr>PowerPoint 演示文稿</vt:lpstr>
      <vt:lpstr>四、应用与实践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Administrator</cp:lastModifiedBy>
  <cp:revision>610</cp:revision>
  <dcterms:created xsi:type="dcterms:W3CDTF">2007-02-20T07:59:00Z</dcterms:created>
  <dcterms:modified xsi:type="dcterms:W3CDTF">2018-03-14T06:59:56Z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